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Lst>
  <p:sldIdLst>
    <p:sldId id="258"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1" r:id="rId42"/>
    <p:sldId id="302" r:id="rId43"/>
    <p:sldId id="303" r:id="rId44"/>
    <p:sldId id="304" r:id="rId45"/>
    <p:sldId id="305" r:id="rId46"/>
    <p:sldId id="306" r:id="rId47"/>
    <p:sldId id="307" r:id="rId48"/>
    <p:sldId id="308" r:id="rId49"/>
    <p:sldId id="309" r:id="rId50"/>
    <p:sldId id="310" r:id="rId51"/>
    <p:sldId id="312" r:id="rId52"/>
    <p:sldId id="313" r:id="rId53"/>
    <p:sldId id="314" r:id="rId54"/>
    <p:sldId id="315" r:id="rId55"/>
    <p:sldId id="316" r:id="rId56"/>
    <p:sldId id="317" r:id="rId57"/>
    <p:sldId id="318" r:id="rId58"/>
    <p:sldId id="319" r:id="rId59"/>
    <p:sldId id="320" r:id="rId60"/>
    <p:sldId id="328" r:id="rId61"/>
    <p:sldId id="329" r:id="rId62"/>
    <p:sldId id="330" r:id="rId63"/>
    <p:sldId id="331" r:id="rId64"/>
    <p:sldId id="332" r:id="rId65"/>
    <p:sldId id="333" r:id="rId66"/>
    <p:sldId id="334" r:id="rId67"/>
    <p:sldId id="337" r:id="rId68"/>
    <p:sldId id="338" r:id="rId69"/>
    <p:sldId id="339" r:id="rId70"/>
    <p:sldId id="340" r:id="rId71"/>
    <p:sldId id="341" r:id="rId72"/>
    <p:sldId id="342" r:id="rId73"/>
    <p:sldId id="343" r:id="rId74"/>
    <p:sldId id="344" r:id="rId75"/>
    <p:sldId id="345" r:id="rId76"/>
    <p:sldId id="346" r:id="rId77"/>
    <p:sldId id="347" r:id="rId78"/>
    <p:sldId id="348" r:id="rId79"/>
    <p:sldId id="349" r:id="rId80"/>
    <p:sldId id="350" r:id="rId81"/>
    <p:sldId id="351" r:id="rId82"/>
    <p:sldId id="352" r:id="rId83"/>
    <p:sldId id="353" r:id="rId84"/>
    <p:sldId id="354" r:id="rId85"/>
    <p:sldId id="355" r:id="rId86"/>
    <p:sldId id="356" r:id="rId87"/>
    <p:sldId id="357" r:id="rId88"/>
    <p:sldId id="358" r:id="rId89"/>
    <p:sldId id="359" r:id="rId90"/>
    <p:sldId id="360" r:id="rId91"/>
    <p:sldId id="361" r:id="rId92"/>
    <p:sldId id="362" r:id="rId93"/>
    <p:sldId id="363" r:id="rId94"/>
    <p:sldId id="364" r:id="rId95"/>
    <p:sldId id="365" r:id="rId96"/>
    <p:sldId id="366" r:id="rId97"/>
    <p:sldId id="367" r:id="rId98"/>
    <p:sldId id="368" r:id="rId99"/>
    <p:sldId id="369" r:id="rId100"/>
    <p:sldId id="370" r:id="rId101"/>
    <p:sldId id="371" r:id="rId102"/>
    <p:sldId id="372" r:id="rId103"/>
    <p:sldId id="373" r:id="rId104"/>
    <p:sldId id="374" r:id="rId105"/>
    <p:sldId id="375" r:id="rId106"/>
    <p:sldId id="376" r:id="rId107"/>
    <p:sldId id="377" r:id="rId108"/>
    <p:sldId id="378" r:id="rId109"/>
    <p:sldId id="379" r:id="rId110"/>
    <p:sldId id="380" r:id="rId111"/>
    <p:sldId id="381" r:id="rId112"/>
    <p:sldId id="382" r:id="rId113"/>
    <p:sldId id="383" r:id="rId114"/>
    <p:sldId id="384" r:id="rId115"/>
    <p:sldId id="385" r:id="rId116"/>
    <p:sldId id="386" r:id="rId117"/>
    <p:sldId id="387" r:id="rId118"/>
    <p:sldId id="388" r:id="rId119"/>
    <p:sldId id="389" r:id="rId120"/>
    <p:sldId id="390" r:id="rId121"/>
    <p:sldId id="391" r:id="rId122"/>
    <p:sldId id="392" r:id="rId123"/>
    <p:sldId id="393" r:id="rId124"/>
    <p:sldId id="394" r:id="rId125"/>
    <p:sldId id="395" r:id="rId126"/>
    <p:sldId id="396" r:id="rId127"/>
    <p:sldId id="397" r:id="rId128"/>
    <p:sldId id="399" r:id="rId129"/>
    <p:sldId id="400" r:id="rId130"/>
    <p:sldId id="413" r:id="rId131"/>
    <p:sldId id="414" r:id="rId132"/>
    <p:sldId id="401" r:id="rId133"/>
    <p:sldId id="402" r:id="rId134"/>
    <p:sldId id="403" r:id="rId135"/>
    <p:sldId id="404" r:id="rId136"/>
    <p:sldId id="405" r:id="rId137"/>
    <p:sldId id="406" r:id="rId13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A50021"/>
    <a:srgbClr val="FFFF17"/>
    <a:srgbClr val="020200"/>
    <a:srgbClr val="9933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31" autoAdjust="0"/>
    <p:restoredTop sz="94660"/>
  </p:normalViewPr>
  <p:slideViewPr>
    <p:cSldViewPr>
      <p:cViewPr varScale="1">
        <p:scale>
          <a:sx n="105" d="100"/>
          <a:sy n="105" d="100"/>
        </p:scale>
        <p:origin x="-856" y="-112"/>
      </p:cViewPr>
      <p:guideLst>
        <p:guide orient="horz" pos="1776"/>
        <p:guide pos="2928"/>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presProps" Target="presProps.xml"/><Relationship Id="rId141" Type="http://schemas.openxmlformats.org/officeDocument/2006/relationships/viewProps" Target="viewProps.xml"/><Relationship Id="rId142" Type="http://schemas.openxmlformats.org/officeDocument/2006/relationships/theme" Target="theme/theme1.xml"/><Relationship Id="rId1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6" descr="OSFM - Color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72413" y="6159500"/>
            <a:ext cx="119538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8"/>
          <p:cNvSpPr>
            <a:spLocks noChangeShapeType="1"/>
          </p:cNvSpPr>
          <p:nvPr userDrawn="1"/>
        </p:nvSpPr>
        <p:spPr bwMode="auto">
          <a:xfrm>
            <a:off x="1981200" y="3048000"/>
            <a:ext cx="7162800" cy="0"/>
          </a:xfrm>
          <a:prstGeom prst="line">
            <a:avLst/>
          </a:prstGeom>
          <a:noFill/>
          <a:ln w="571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sp>
        <p:nvSpPr>
          <p:cNvPr id="50179" name="Rectangle 3"/>
          <p:cNvSpPr>
            <a:spLocks noGrp="1" noChangeArrowheads="1"/>
          </p:cNvSpPr>
          <p:nvPr>
            <p:ph type="ctrTitle"/>
          </p:nvPr>
        </p:nvSpPr>
        <p:spPr>
          <a:xfrm>
            <a:off x="0" y="1066800"/>
            <a:ext cx="9144000" cy="1904999"/>
          </a:xfrm>
        </p:spPr>
        <p:txBody>
          <a:bodyPr/>
          <a:lstStyle>
            <a:lvl1pPr algn="ctr">
              <a:defRPr/>
            </a:lvl1pPr>
          </a:lstStyle>
          <a:p>
            <a:r>
              <a:rPr lang="en-US" dirty="0"/>
              <a:t>Click to edit Master title style</a:t>
            </a:r>
          </a:p>
        </p:txBody>
      </p:sp>
      <p:sp>
        <p:nvSpPr>
          <p:cNvPr id="50180" name="Rectangle 4"/>
          <p:cNvSpPr>
            <a:spLocks noGrp="1" noChangeArrowheads="1"/>
          </p:cNvSpPr>
          <p:nvPr>
            <p:ph type="subTitle" idx="1"/>
          </p:nvPr>
        </p:nvSpPr>
        <p:spPr>
          <a:xfrm>
            <a:off x="2286000" y="3391933"/>
            <a:ext cx="6015038" cy="1752600"/>
          </a:xfrm>
        </p:spPr>
        <p:txBody>
          <a:bodyPr/>
          <a:lstStyle>
            <a:lvl1pPr marL="0" indent="0" algn="ctr">
              <a:buFont typeface="Monotype Sorts" charset="2"/>
              <a:buNone/>
              <a:defRPr/>
            </a:lvl1pPr>
          </a:lstStyle>
          <a:p>
            <a:r>
              <a:rPr lang="en-US" dirty="0"/>
              <a:t>Click to edit Master subtitle style</a:t>
            </a:r>
          </a:p>
        </p:txBody>
      </p:sp>
      <p:pic>
        <p:nvPicPr>
          <p:cNvPr id="9" name="Picture 3"/>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20000"/>
          <a:stretch/>
        </p:blipFill>
        <p:spPr bwMode="auto">
          <a:xfrm>
            <a:off x="0" y="1600200"/>
            <a:ext cx="2133600" cy="5262622"/>
          </a:xfrm>
          <a:prstGeom prst="rect">
            <a:avLst/>
          </a:prstGeom>
          <a:noFill/>
          <a:ln>
            <a:noFill/>
          </a:ln>
          <a:effectLst>
            <a:outerShdw blurRad="127000" dist="126999" dir="2700000" algn="ctr" rotWithShape="0">
              <a:srgbClr val="2D2F2A">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Tree>
    <p:extLst>
      <p:ext uri="{BB962C8B-B14F-4D97-AF65-F5344CB8AC3E}">
        <p14:creationId xmlns:p14="http://schemas.microsoft.com/office/powerpoint/2010/main" val="2468437258"/>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764933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chemeClr val="bg1"/>
            </a:gs>
            <a:gs pos="0">
              <a:srgbClr val="000000"/>
            </a:gs>
            <a:gs pos="84000">
              <a:schemeClr val="accent5"/>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0" y="0"/>
            <a:ext cx="9144000" cy="800219"/>
          </a:xfrm>
          <a:prstGeom prst="rect">
            <a:avLst/>
          </a:prstGeom>
          <a:noFill/>
          <a:ln w="9525">
            <a:noFill/>
            <a:miter lim="800000"/>
            <a:headEnd/>
            <a:tailEnd/>
          </a:ln>
          <a:effectLst>
            <a:outerShdw blurRad="63500" dist="29783" dir="1514402" algn="ctr" rotWithShape="0">
              <a:srgbClr val="969696">
                <a:alpha val="50000"/>
              </a:srgbClr>
            </a:outerShdw>
          </a:effectLst>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8" name="Rectangle 4"/>
          <p:cNvSpPr>
            <a:spLocks noGrp="1" noChangeArrowheads="1"/>
          </p:cNvSpPr>
          <p:nvPr>
            <p:ph type="body" idx="1"/>
          </p:nvPr>
        </p:nvSpPr>
        <p:spPr bwMode="auto">
          <a:xfrm>
            <a:off x="2362200" y="1066800"/>
            <a:ext cx="6477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1029" name="Line 18"/>
          <p:cNvSpPr>
            <a:spLocks noChangeShapeType="1"/>
          </p:cNvSpPr>
          <p:nvPr/>
        </p:nvSpPr>
        <p:spPr bwMode="auto">
          <a:xfrm>
            <a:off x="1074738" y="990600"/>
            <a:ext cx="8069262" cy="1588"/>
          </a:xfrm>
          <a:prstGeom prst="line">
            <a:avLst/>
          </a:prstGeom>
          <a:noFill/>
          <a:ln w="5715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dirty="0"/>
          </a:p>
        </p:txBody>
      </p:sp>
      <p:pic>
        <p:nvPicPr>
          <p:cNvPr id="1030" name="Picture 22" descr="OSFM - Color Logo"/>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72413" y="6159500"/>
            <a:ext cx="119538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20000"/>
          <a:stretch/>
        </p:blipFill>
        <p:spPr bwMode="auto">
          <a:xfrm>
            <a:off x="0" y="1600200"/>
            <a:ext cx="2133600" cy="5262622"/>
          </a:xfrm>
          <a:prstGeom prst="rect">
            <a:avLst/>
          </a:prstGeom>
          <a:noFill/>
          <a:ln>
            <a:noFill/>
          </a:ln>
          <a:effectLst>
            <a:outerShdw blurRad="127000" dist="126999" dir="2700000" algn="ctr" rotWithShape="0">
              <a:srgbClr val="2D2F2A">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Tree>
  </p:cSld>
  <p:clrMap bg1="lt1" tx1="dk1" bg2="lt2" tx2="dk2" accent1="accent1" accent2="accent2" accent3="accent3" accent4="accent4" accent5="accent5" accent6="accent6" hlink="hlink" folHlink="folHlink"/>
  <p:sldLayoutIdLst>
    <p:sldLayoutId id="2147483720" r:id="rId1"/>
    <p:sldLayoutId id="2147483710" r:id="rId2"/>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600" b="1">
          <a:solidFill>
            <a:srgbClr val="993300"/>
          </a:solidFill>
          <a:latin typeface="Arial"/>
          <a:ea typeface="ＭＳ Ｐゴシック" charset="-128"/>
          <a:cs typeface="Arial"/>
        </a:defRPr>
      </a:lvl1pPr>
      <a:lvl2pPr algn="l" rtl="0" eaLnBrk="0" fontAlgn="base" hangingPunct="0">
        <a:spcBef>
          <a:spcPct val="0"/>
        </a:spcBef>
        <a:spcAft>
          <a:spcPct val="0"/>
        </a:spcAft>
        <a:defRPr sz="4600">
          <a:solidFill>
            <a:srgbClr val="993300"/>
          </a:solidFill>
          <a:latin typeface="FrnkGothITC Hv BT" pitchFamily="34" charset="0"/>
          <a:ea typeface="ＭＳ Ｐゴシック" charset="-128"/>
          <a:cs typeface="ＭＳ Ｐゴシック" charset="-128"/>
        </a:defRPr>
      </a:lvl2pPr>
      <a:lvl3pPr algn="l" rtl="0" eaLnBrk="0" fontAlgn="base" hangingPunct="0">
        <a:spcBef>
          <a:spcPct val="0"/>
        </a:spcBef>
        <a:spcAft>
          <a:spcPct val="0"/>
        </a:spcAft>
        <a:defRPr sz="4600">
          <a:solidFill>
            <a:srgbClr val="993300"/>
          </a:solidFill>
          <a:latin typeface="FrnkGothITC Hv BT" pitchFamily="34" charset="0"/>
          <a:ea typeface="ＭＳ Ｐゴシック" charset="-128"/>
          <a:cs typeface="ＭＳ Ｐゴシック" charset="-128"/>
        </a:defRPr>
      </a:lvl3pPr>
      <a:lvl4pPr algn="l" rtl="0" eaLnBrk="0" fontAlgn="base" hangingPunct="0">
        <a:spcBef>
          <a:spcPct val="0"/>
        </a:spcBef>
        <a:spcAft>
          <a:spcPct val="0"/>
        </a:spcAft>
        <a:defRPr sz="4600">
          <a:solidFill>
            <a:srgbClr val="993300"/>
          </a:solidFill>
          <a:latin typeface="FrnkGothITC Hv BT" pitchFamily="34" charset="0"/>
          <a:ea typeface="ＭＳ Ｐゴシック" charset="-128"/>
          <a:cs typeface="ＭＳ Ｐゴシック" charset="-128"/>
        </a:defRPr>
      </a:lvl4pPr>
      <a:lvl5pPr algn="l" rtl="0" eaLnBrk="0" fontAlgn="base" hangingPunct="0">
        <a:spcBef>
          <a:spcPct val="0"/>
        </a:spcBef>
        <a:spcAft>
          <a:spcPct val="0"/>
        </a:spcAft>
        <a:defRPr sz="4600">
          <a:solidFill>
            <a:srgbClr val="993300"/>
          </a:solidFill>
          <a:latin typeface="FrnkGothITC Hv BT" pitchFamily="34" charset="0"/>
          <a:ea typeface="ＭＳ Ｐゴシック" charset="-128"/>
          <a:cs typeface="ＭＳ Ｐゴシック" charset="-128"/>
        </a:defRPr>
      </a:lvl5pPr>
      <a:lvl6pPr marL="457200" algn="l" rtl="0" eaLnBrk="0" fontAlgn="base" hangingPunct="0">
        <a:spcBef>
          <a:spcPct val="0"/>
        </a:spcBef>
        <a:spcAft>
          <a:spcPct val="0"/>
        </a:spcAft>
        <a:defRPr sz="4600">
          <a:solidFill>
            <a:srgbClr val="993300"/>
          </a:solidFill>
          <a:latin typeface="FrnkGothITC Hv BT" pitchFamily="34" charset="0"/>
        </a:defRPr>
      </a:lvl6pPr>
      <a:lvl7pPr marL="914400" algn="l" rtl="0" eaLnBrk="0" fontAlgn="base" hangingPunct="0">
        <a:spcBef>
          <a:spcPct val="0"/>
        </a:spcBef>
        <a:spcAft>
          <a:spcPct val="0"/>
        </a:spcAft>
        <a:defRPr sz="4600">
          <a:solidFill>
            <a:srgbClr val="993300"/>
          </a:solidFill>
          <a:latin typeface="FrnkGothITC Hv BT" pitchFamily="34" charset="0"/>
        </a:defRPr>
      </a:lvl7pPr>
      <a:lvl8pPr marL="1371600" algn="l" rtl="0" eaLnBrk="0" fontAlgn="base" hangingPunct="0">
        <a:spcBef>
          <a:spcPct val="0"/>
        </a:spcBef>
        <a:spcAft>
          <a:spcPct val="0"/>
        </a:spcAft>
        <a:defRPr sz="4600">
          <a:solidFill>
            <a:srgbClr val="993300"/>
          </a:solidFill>
          <a:latin typeface="FrnkGothITC Hv BT" pitchFamily="34" charset="0"/>
        </a:defRPr>
      </a:lvl8pPr>
      <a:lvl9pPr marL="1828800" algn="l" rtl="0" eaLnBrk="0" fontAlgn="base" hangingPunct="0">
        <a:spcBef>
          <a:spcPct val="0"/>
        </a:spcBef>
        <a:spcAft>
          <a:spcPct val="0"/>
        </a:spcAft>
        <a:defRPr sz="4600">
          <a:solidFill>
            <a:srgbClr val="993300"/>
          </a:solidFill>
          <a:latin typeface="FrnkGothITC Hv BT" pitchFamily="34" charset="0"/>
        </a:defRPr>
      </a:lvl9pPr>
    </p:titleStyle>
    <p:bodyStyle>
      <a:lvl1pPr marL="342900" indent="-342900" algn="l" rtl="0" eaLnBrk="0" fontAlgn="base" hangingPunct="0">
        <a:spcBef>
          <a:spcPct val="20000"/>
        </a:spcBef>
        <a:spcAft>
          <a:spcPct val="0"/>
        </a:spcAft>
        <a:buClr>
          <a:srgbClr val="993300"/>
        </a:buClr>
        <a:buSzPct val="50000"/>
        <a:buFont typeface="Monotype Sorts" charset="0"/>
        <a:buChar char="n"/>
        <a:defRPr kumimoji="1" sz="2800">
          <a:solidFill>
            <a:schemeClr val="bg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bg2"/>
        </a:buClr>
        <a:buSzPct val="100000"/>
        <a:buChar char="–"/>
        <a:defRPr kumimoji="1" sz="2600">
          <a:solidFill>
            <a:schemeClr val="bg2"/>
          </a:solidFill>
          <a:latin typeface="+mn-lt"/>
          <a:ea typeface="ＭＳ Ｐゴシック" charset="-128"/>
        </a:defRPr>
      </a:lvl2pPr>
      <a:lvl3pPr marL="1143000" indent="-228600" algn="l" rtl="0" eaLnBrk="0" fontAlgn="base" hangingPunct="0">
        <a:spcBef>
          <a:spcPct val="20000"/>
        </a:spcBef>
        <a:spcAft>
          <a:spcPct val="0"/>
        </a:spcAft>
        <a:buClr>
          <a:srgbClr val="993300"/>
        </a:buClr>
        <a:buSzPct val="75000"/>
        <a:buChar char="•"/>
        <a:defRPr kumimoji="1" sz="2400">
          <a:solidFill>
            <a:schemeClr val="bg2"/>
          </a:solidFill>
          <a:latin typeface="+mn-lt"/>
          <a:ea typeface="ＭＳ Ｐゴシック" charset="-128"/>
        </a:defRPr>
      </a:lvl3pPr>
      <a:lvl4pPr marL="1600200" indent="-228600" algn="l" rtl="0" eaLnBrk="0" fontAlgn="base" hangingPunct="0">
        <a:spcBef>
          <a:spcPct val="20000"/>
        </a:spcBef>
        <a:spcAft>
          <a:spcPct val="0"/>
        </a:spcAft>
        <a:buClr>
          <a:schemeClr val="bg2"/>
        </a:buClr>
        <a:buSzPct val="100000"/>
        <a:defRPr kumimoji="1" sz="1000">
          <a:solidFill>
            <a:srgbClr val="000000"/>
          </a:solidFill>
          <a:latin typeface="FrnkGothITC Bk BT" pitchFamily="34" charset="0"/>
          <a:ea typeface="ＭＳ Ｐゴシック" charset="0"/>
          <a:cs typeface="Times New Roman" charset="0"/>
        </a:defRPr>
      </a:lvl4pPr>
      <a:lvl5pPr marL="2057400" indent="-228600" algn="l" rtl="0" eaLnBrk="0" fontAlgn="base" hangingPunct="0">
        <a:spcBef>
          <a:spcPct val="20000"/>
        </a:spcBef>
        <a:spcAft>
          <a:spcPct val="0"/>
        </a:spcAft>
        <a:buClr>
          <a:schemeClr val="bg2"/>
        </a:buClr>
        <a:buSzPct val="100000"/>
        <a:buChar char="–"/>
        <a:defRPr kumimoji="1" sz="2000">
          <a:solidFill>
            <a:schemeClr val="bg2"/>
          </a:solidFill>
          <a:latin typeface="+mn-lt"/>
          <a:ea typeface="Times New Roman" charset="0"/>
          <a:cs typeface="Times New Roman" charset="0"/>
        </a:defRPr>
      </a:lvl5pPr>
      <a:lvl6pPr marL="2514600" indent="-228600" algn="l" rtl="0" eaLnBrk="0" fontAlgn="base" hangingPunct="0">
        <a:spcBef>
          <a:spcPct val="20000"/>
        </a:spcBef>
        <a:spcAft>
          <a:spcPct val="0"/>
        </a:spcAft>
        <a:buClr>
          <a:schemeClr val="bg2"/>
        </a:buClr>
        <a:buSzPct val="100000"/>
        <a:buChar char="–"/>
        <a:defRPr kumimoji="1" sz="2000">
          <a:solidFill>
            <a:schemeClr val="bg2"/>
          </a:solidFill>
          <a:latin typeface="+mn-lt"/>
          <a:ea typeface="Times New Roman" charset="0"/>
          <a:cs typeface="Times New Roman" charset="0"/>
        </a:defRPr>
      </a:lvl6pPr>
      <a:lvl7pPr marL="2971800" indent="-228600" algn="l" rtl="0" eaLnBrk="0" fontAlgn="base" hangingPunct="0">
        <a:spcBef>
          <a:spcPct val="20000"/>
        </a:spcBef>
        <a:spcAft>
          <a:spcPct val="0"/>
        </a:spcAft>
        <a:buClr>
          <a:schemeClr val="bg2"/>
        </a:buClr>
        <a:buSzPct val="100000"/>
        <a:buChar char="–"/>
        <a:defRPr kumimoji="1" sz="2000">
          <a:solidFill>
            <a:schemeClr val="bg2"/>
          </a:solidFill>
          <a:latin typeface="+mn-lt"/>
          <a:ea typeface="Times New Roman" charset="0"/>
          <a:cs typeface="Times New Roman" charset="0"/>
        </a:defRPr>
      </a:lvl7pPr>
      <a:lvl8pPr marL="3429000" indent="-228600" algn="l" rtl="0" eaLnBrk="0" fontAlgn="base" hangingPunct="0">
        <a:spcBef>
          <a:spcPct val="20000"/>
        </a:spcBef>
        <a:spcAft>
          <a:spcPct val="0"/>
        </a:spcAft>
        <a:buClr>
          <a:schemeClr val="bg2"/>
        </a:buClr>
        <a:buSzPct val="100000"/>
        <a:buChar char="–"/>
        <a:defRPr kumimoji="1" sz="2000">
          <a:solidFill>
            <a:schemeClr val="bg2"/>
          </a:solidFill>
          <a:latin typeface="+mn-lt"/>
          <a:ea typeface="Times New Roman" charset="0"/>
          <a:cs typeface="Times New Roman" charset="0"/>
        </a:defRPr>
      </a:lvl8pPr>
      <a:lvl9pPr marL="3886200" indent="-228600" algn="l" rtl="0" eaLnBrk="0" fontAlgn="base" hangingPunct="0">
        <a:spcBef>
          <a:spcPct val="20000"/>
        </a:spcBef>
        <a:spcAft>
          <a:spcPct val="0"/>
        </a:spcAft>
        <a:buClr>
          <a:schemeClr val="bg2"/>
        </a:buClr>
        <a:buSzPct val="100000"/>
        <a:buChar char="–"/>
        <a:defRPr kumimoji="1" sz="2000">
          <a:solidFill>
            <a:schemeClr val="bg2"/>
          </a:solidFill>
          <a:latin typeface="+mn-lt"/>
          <a:ea typeface="Times New Roman" charset="0"/>
          <a:cs typeface="Times New Roman"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gif"/></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6" name="Rectangle 6"/>
          <p:cNvSpPr>
            <a:spLocks noGrp="1" noChangeArrowheads="1"/>
          </p:cNvSpPr>
          <p:nvPr>
            <p:ph type="ctrTitle"/>
          </p:nvPr>
        </p:nvSpPr>
        <p:spPr>
          <a:xfrm>
            <a:off x="1" y="1219200"/>
            <a:ext cx="9144000" cy="1981200"/>
          </a:xfrm>
        </p:spPr>
        <p:txBody>
          <a:bodyPr/>
          <a:lstStyle/>
          <a:p>
            <a:pPr>
              <a:defRPr/>
            </a:pPr>
            <a:r>
              <a:rPr lang="en-US" dirty="0" smtClean="0">
                <a:latin typeface="FrnkGothITC Hv BT" charset="0"/>
                <a:ea typeface="ＭＳ Ｐゴシック" charset="0"/>
                <a:cs typeface="ＭＳ Ｐゴシック" charset="0"/>
              </a:rPr>
              <a:t>Orientation </a:t>
            </a:r>
            <a:r>
              <a:rPr lang="en-US" dirty="0">
                <a:latin typeface="FrnkGothITC Hv BT" charset="0"/>
                <a:ea typeface="ＭＳ Ｐゴシック" charset="0"/>
                <a:cs typeface="ＭＳ Ｐゴシック" charset="0"/>
              </a:rPr>
              <a:t>&amp; Safety</a:t>
            </a:r>
            <a:br>
              <a:rPr lang="en-US" dirty="0">
                <a:latin typeface="FrnkGothITC Hv BT" charset="0"/>
                <a:ea typeface="ＭＳ Ｐゴシック" charset="0"/>
                <a:cs typeface="ＭＳ Ｐゴシック" charset="0"/>
              </a:rPr>
            </a:br>
            <a:r>
              <a:rPr lang="en-US" dirty="0">
                <a:latin typeface="FrnkGothITC Hv BT" charset="0"/>
                <a:ea typeface="ＭＳ Ｐゴシック" charset="0"/>
                <a:cs typeface="ＭＳ Ｐゴシック" charset="0"/>
              </a:rPr>
              <a:t>Firefighter I</a:t>
            </a:r>
          </a:p>
        </p:txBody>
      </p:sp>
      <p:sp>
        <p:nvSpPr>
          <p:cNvPr id="3074" name="Rectangle 8"/>
          <p:cNvSpPr>
            <a:spLocks noGrp="1" noChangeArrowheads="1"/>
          </p:cNvSpPr>
          <p:nvPr>
            <p:ph type="subTitle" idx="1"/>
          </p:nvPr>
        </p:nvSpPr>
        <p:spPr>
          <a:xfrm>
            <a:off x="2133600" y="3276600"/>
            <a:ext cx="6091238" cy="1752600"/>
          </a:xfrm>
        </p:spPr>
        <p:txBody>
          <a:bodyPr/>
          <a:lstStyle/>
          <a:p>
            <a:pPr>
              <a:buFont typeface="Monotype Sorts" charset="0"/>
              <a:buNone/>
            </a:pPr>
            <a:r>
              <a:rPr lang="en-US" sz="3600" b="1" dirty="0">
                <a:solidFill>
                  <a:srgbClr val="993300"/>
                </a:solidFill>
                <a:latin typeface="Arial" charset="0"/>
                <a:ea typeface="ＭＳ Ｐゴシック" charset="0"/>
                <a:cs typeface="ＭＳ Ｐゴシック" charset="0"/>
              </a:rPr>
              <a:t>North Carolina Fire &amp; Rescue Commission </a:t>
            </a:r>
          </a:p>
          <a:p>
            <a:pPr>
              <a:buFont typeface="Monotype Sorts" charset="0"/>
              <a:buNone/>
            </a:pPr>
            <a:r>
              <a:rPr lang="en-US" sz="3600" b="1" dirty="0">
                <a:solidFill>
                  <a:srgbClr val="993300"/>
                </a:solidFill>
                <a:latin typeface="Arial" charset="0"/>
                <a:ea typeface="ＭＳ Ｐゴシック" charset="0"/>
                <a:cs typeface="ＭＳ Ｐゴシック" charset="0"/>
              </a:rPr>
              <a:t>Orientation &amp; </a:t>
            </a:r>
            <a:r>
              <a:rPr lang="en-US" sz="3600" b="1" dirty="0" smtClean="0">
                <a:solidFill>
                  <a:srgbClr val="993300"/>
                </a:solidFill>
                <a:latin typeface="Arial" charset="0"/>
                <a:ea typeface="ＭＳ Ｐゴシック" charset="0"/>
                <a:cs typeface="ＭＳ Ｐゴシック" charset="0"/>
              </a:rPr>
              <a:t>Safety</a:t>
            </a:r>
            <a:endParaRPr lang="en-US" sz="3600" b="1" dirty="0">
              <a:solidFill>
                <a:srgbClr val="993300"/>
              </a:solidFill>
              <a:latin typeface="Arial" charset="0"/>
              <a:ea typeface="ＭＳ Ｐゴシック" charset="0"/>
              <a:cs typeface="ＭＳ Ｐゴシック" charset="0"/>
            </a:endParaRPr>
          </a:p>
          <a:p>
            <a:pPr>
              <a:buFont typeface="Monotype Sorts" charset="0"/>
              <a:buNone/>
            </a:pPr>
            <a:r>
              <a:rPr lang="en-US" sz="3600" b="1" dirty="0">
                <a:solidFill>
                  <a:srgbClr val="993300"/>
                </a:solidFill>
                <a:latin typeface="Arial" charset="0"/>
                <a:ea typeface="ＭＳ Ｐゴシック" charset="0"/>
                <a:cs typeface="ＭＳ Ｐゴシック" charset="0"/>
              </a:rPr>
              <a:t>Updated 11/2011</a:t>
            </a:r>
          </a:p>
          <a:p>
            <a:pPr>
              <a:buFont typeface="Monotype Sorts" charset="0"/>
              <a:buNone/>
            </a:pPr>
            <a:endParaRPr lang="en-US" sz="3600" b="1" dirty="0">
              <a:solidFill>
                <a:srgbClr val="993300"/>
              </a:solidFill>
              <a:latin typeface="Arial" charset="0"/>
              <a:ea typeface="ＭＳ Ｐゴシック" charset="0"/>
              <a:cs typeface="ＭＳ Ｐゴシック"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5846"/>
                                        </p:tgtEl>
                                        <p:attrNameLst>
                                          <p:attrName>style.visibility</p:attrName>
                                        </p:attrNameLst>
                                      </p:cBhvr>
                                      <p:to>
                                        <p:strVal val="visible"/>
                                      </p:to>
                                    </p:set>
                                    <p:anim calcmode="lin" valueType="num">
                                      <p:cBhvr additive="base">
                                        <p:cTn id="7" dur="500" fill="hold"/>
                                        <p:tgtEl>
                                          <p:spTgt spid="35846"/>
                                        </p:tgtEl>
                                        <p:attrNameLst>
                                          <p:attrName>ppt_x</p:attrName>
                                        </p:attrNameLst>
                                      </p:cBhvr>
                                      <p:tavLst>
                                        <p:tav tm="0">
                                          <p:val>
                                            <p:strVal val="#ppt_x"/>
                                          </p:val>
                                        </p:tav>
                                        <p:tav tm="100000">
                                          <p:val>
                                            <p:strVal val="#ppt_x"/>
                                          </p:val>
                                        </p:tav>
                                      </p:tavLst>
                                    </p:anim>
                                    <p:anim calcmode="lin" valueType="num">
                                      <p:cBhvr additive="base">
                                        <p:cTn id="8" dur="500" fill="hold"/>
                                        <p:tgtEl>
                                          <p:spTgt spid="358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Mission of the Fire Dept.</a:t>
            </a:r>
          </a:p>
        </p:txBody>
      </p:sp>
      <p:sp>
        <p:nvSpPr>
          <p:cNvPr id="12290" name="Content Placeholder 2"/>
          <p:cNvSpPr>
            <a:spLocks noGrp="1"/>
          </p:cNvSpPr>
          <p:nvPr>
            <p:ph idx="1"/>
          </p:nvPr>
        </p:nvSpPr>
        <p:spPr/>
        <p:txBody>
          <a:bodyPr/>
          <a:lstStyle/>
          <a:p>
            <a:r>
              <a:rPr lang="en-US" dirty="0">
                <a:latin typeface="Arial" charset="0"/>
                <a:ea typeface="ＭＳ Ｐゴシック" charset="0"/>
                <a:cs typeface="ＭＳ Ｐゴシック" charset="0"/>
              </a:rPr>
              <a:t>The local fire department mission will focus on its particular jurisdiction rather than on a state or national level.</a:t>
            </a:r>
          </a:p>
          <a:p>
            <a:r>
              <a:rPr lang="en-US" dirty="0">
                <a:latin typeface="Arial" charset="0"/>
                <a:ea typeface="ＭＳ Ｐゴシック" charset="0"/>
                <a:cs typeface="ＭＳ Ｐゴシック" charset="0"/>
              </a:rPr>
              <a:t>Additions to the mission statement may include the well-being of the firefighters and enhanced levels of fire education for local citizens.</a:t>
            </a: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Exposure</a:t>
            </a:r>
          </a:p>
        </p:txBody>
      </p:sp>
      <p:sp>
        <p:nvSpPr>
          <p:cNvPr id="104450" name="Content Placeholder 2"/>
          <p:cNvSpPr>
            <a:spLocks noGrp="1"/>
          </p:cNvSpPr>
          <p:nvPr>
            <p:ph idx="1"/>
          </p:nvPr>
        </p:nvSpPr>
        <p:spPr/>
        <p:txBody>
          <a:bodyPr/>
          <a:lstStyle/>
          <a:p>
            <a:r>
              <a:rPr lang="en-US" dirty="0">
                <a:latin typeface="Arial" charset="0"/>
                <a:ea typeface="ＭＳ Ｐゴシック" charset="0"/>
                <a:cs typeface="ＭＳ Ｐゴシック" charset="0"/>
              </a:rPr>
              <a:t>The four common hazardous atmospheres associated with fires or other emergencies. </a:t>
            </a:r>
            <a:endParaRPr lang="en-US" sz="1800" dirty="0">
              <a:latin typeface="Arial" charset="0"/>
              <a:ea typeface="ＭＳ Ｐゴシック" charset="0"/>
              <a:cs typeface="ＭＳ Ｐゴシック" charset="0"/>
            </a:endParaRPr>
          </a:p>
          <a:p>
            <a:pPr lvl="1"/>
            <a:r>
              <a:rPr lang="en-US" sz="2800" dirty="0">
                <a:latin typeface="Arial" charset="0"/>
                <a:ea typeface="ＭＳ Ｐゴシック" charset="0"/>
              </a:rPr>
              <a:t>Oxygen deficiency.</a:t>
            </a:r>
            <a:endParaRPr lang="en-US" sz="1800" dirty="0">
              <a:latin typeface="Arial" charset="0"/>
              <a:ea typeface="ＭＳ Ｐゴシック" charset="0"/>
            </a:endParaRPr>
          </a:p>
          <a:p>
            <a:pPr lvl="1"/>
            <a:r>
              <a:rPr lang="en-US" sz="2800" dirty="0">
                <a:latin typeface="Arial" charset="0"/>
                <a:ea typeface="ＭＳ Ｐゴシック" charset="0"/>
              </a:rPr>
              <a:t>Elevated temperatures.</a:t>
            </a:r>
            <a:endParaRPr lang="en-US" sz="1800" dirty="0">
              <a:latin typeface="Arial" charset="0"/>
              <a:ea typeface="ＭＳ Ｐゴシック" charset="0"/>
            </a:endParaRPr>
          </a:p>
          <a:p>
            <a:pPr lvl="1"/>
            <a:r>
              <a:rPr lang="en-US" sz="2800" dirty="0">
                <a:latin typeface="Arial" charset="0"/>
                <a:ea typeface="ＭＳ Ｐゴシック" charset="0"/>
              </a:rPr>
              <a:t>Smoke.</a:t>
            </a:r>
            <a:endParaRPr lang="en-US" sz="1800" dirty="0">
              <a:latin typeface="Arial" charset="0"/>
              <a:ea typeface="ＭＳ Ｐゴシック" charset="0"/>
            </a:endParaRPr>
          </a:p>
          <a:p>
            <a:pPr lvl="1"/>
            <a:r>
              <a:rPr lang="en-US" sz="2800" dirty="0">
                <a:latin typeface="Arial" charset="0"/>
                <a:ea typeface="ＭＳ Ｐゴシック" charset="0"/>
              </a:rPr>
              <a:t>Toxic atmospheres (with and without fire.)</a:t>
            </a:r>
            <a:endParaRPr lang="en-US" sz="1800" dirty="0">
              <a:latin typeface="Arial" charset="0"/>
              <a:ea typeface="ＭＳ Ｐゴシック" charset="0"/>
            </a:endParaRPr>
          </a:p>
          <a:p>
            <a:endParaRPr lang="en-US" dirty="0">
              <a:latin typeface="Arial" charset="0"/>
              <a:ea typeface="ＭＳ Ｐゴシック" charset="0"/>
              <a:cs typeface="ＭＳ Ｐゴシック"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Exposure</a:t>
            </a:r>
          </a:p>
        </p:txBody>
      </p:sp>
      <p:sp>
        <p:nvSpPr>
          <p:cNvPr id="105474" name="Content Placeholder 2"/>
          <p:cNvSpPr>
            <a:spLocks noGrp="1"/>
          </p:cNvSpPr>
          <p:nvPr>
            <p:ph idx="1"/>
          </p:nvPr>
        </p:nvSpPr>
        <p:spPr/>
        <p:txBody>
          <a:bodyPr/>
          <a:lstStyle/>
          <a:p>
            <a:r>
              <a:rPr lang="en-US" dirty="0">
                <a:latin typeface="Arial" charset="0"/>
                <a:ea typeface="ＭＳ Ｐゴシック" charset="0"/>
                <a:cs typeface="ＭＳ Ｐゴシック" charset="0"/>
              </a:rPr>
              <a:t>The common toxic gases associated with combustion.</a:t>
            </a:r>
            <a:endParaRPr lang="en-US" sz="1800" dirty="0">
              <a:latin typeface="Arial" charset="0"/>
              <a:ea typeface="ＭＳ Ｐゴシック" charset="0"/>
              <a:cs typeface="ＭＳ Ｐゴシック" charset="0"/>
            </a:endParaRPr>
          </a:p>
          <a:p>
            <a:pPr lvl="1"/>
            <a:r>
              <a:rPr lang="en-US" sz="2800" dirty="0">
                <a:latin typeface="Arial" charset="0"/>
                <a:ea typeface="ＭＳ Ｐゴシック" charset="0"/>
              </a:rPr>
              <a:t>Carbon Dioxide.</a:t>
            </a:r>
            <a:endParaRPr lang="en-US" sz="1800" dirty="0">
              <a:latin typeface="Arial" charset="0"/>
              <a:ea typeface="ＭＳ Ｐゴシック" charset="0"/>
            </a:endParaRPr>
          </a:p>
          <a:p>
            <a:pPr lvl="1"/>
            <a:r>
              <a:rPr lang="en-US" sz="2800" dirty="0">
                <a:latin typeface="Arial" charset="0"/>
                <a:ea typeface="ＭＳ Ｐゴシック" charset="0"/>
              </a:rPr>
              <a:t>Carbon Monoxide.</a:t>
            </a:r>
            <a:endParaRPr lang="en-US" sz="1800" dirty="0">
              <a:latin typeface="Arial" charset="0"/>
              <a:ea typeface="ＭＳ Ｐゴシック" charset="0"/>
            </a:endParaRPr>
          </a:p>
          <a:p>
            <a:pPr lvl="1"/>
            <a:r>
              <a:rPr lang="en-US" sz="2800" dirty="0">
                <a:latin typeface="Arial" charset="0"/>
                <a:ea typeface="ＭＳ Ｐゴシック" charset="0"/>
              </a:rPr>
              <a:t>Hydrogen Chloride.</a:t>
            </a:r>
            <a:endParaRPr lang="en-US" sz="1800" dirty="0">
              <a:latin typeface="Arial" charset="0"/>
              <a:ea typeface="ＭＳ Ｐゴシック" charset="0"/>
            </a:endParaRPr>
          </a:p>
          <a:p>
            <a:pPr lvl="1"/>
            <a:r>
              <a:rPr lang="en-US" sz="2800" dirty="0">
                <a:latin typeface="Arial" charset="0"/>
                <a:ea typeface="ＭＳ Ｐゴシック" charset="0"/>
              </a:rPr>
              <a:t>Hydrogen Cyanide.</a:t>
            </a:r>
            <a:endParaRPr lang="en-US" sz="1800" dirty="0">
              <a:latin typeface="Arial" charset="0"/>
              <a:ea typeface="ＭＳ Ｐゴシック" charset="0"/>
            </a:endParaRPr>
          </a:p>
          <a:p>
            <a:pPr lvl="1"/>
            <a:r>
              <a:rPr lang="en-US" sz="2800" dirty="0">
                <a:latin typeface="Arial" charset="0"/>
                <a:ea typeface="ＭＳ Ｐゴシック" charset="0"/>
              </a:rPr>
              <a:t>Nitrogen Dioxide.</a:t>
            </a:r>
            <a:endParaRPr lang="en-US" sz="1800" dirty="0">
              <a:latin typeface="Arial" charset="0"/>
              <a:ea typeface="ＭＳ Ｐゴシック" charset="0"/>
            </a:endParaRPr>
          </a:p>
          <a:p>
            <a:pPr lvl="1"/>
            <a:r>
              <a:rPr lang="en-US" dirty="0">
                <a:latin typeface="Arial" charset="0"/>
                <a:ea typeface="ＭＳ Ｐゴシック" charset="0"/>
              </a:rPr>
              <a:t>Phosgene.</a:t>
            </a:r>
            <a:r>
              <a:rPr lang="en-US" sz="1600" dirty="0">
                <a:latin typeface="Arial" charset="0"/>
                <a:ea typeface="ＭＳ Ｐゴシック" charset="0"/>
              </a:rPr>
              <a:t> </a:t>
            </a:r>
            <a:endParaRPr lang="en-US" dirty="0">
              <a:latin typeface="Arial" charset="0"/>
              <a:ea typeface="ＭＳ Ｐゴシック"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Exposure</a:t>
            </a:r>
          </a:p>
        </p:txBody>
      </p:sp>
      <p:pic>
        <p:nvPicPr>
          <p:cNvPr id="3" name="Picture 2" descr="2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599" y="3200400"/>
            <a:ext cx="3352801" cy="25611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6498" name="Content Placeholder 2"/>
          <p:cNvSpPr>
            <a:spLocks noGrp="1"/>
          </p:cNvSpPr>
          <p:nvPr>
            <p:ph idx="1"/>
          </p:nvPr>
        </p:nvSpPr>
        <p:spPr>
          <a:xfrm>
            <a:off x="2362200" y="1066800"/>
            <a:ext cx="6248400" cy="4800600"/>
          </a:xfrm>
        </p:spPr>
        <p:txBody>
          <a:bodyPr/>
          <a:lstStyle/>
          <a:p>
            <a:r>
              <a:rPr lang="en-US" dirty="0">
                <a:latin typeface="Arial" charset="0"/>
                <a:ea typeface="ＭＳ Ｐゴシック" charset="0"/>
                <a:cs typeface="ＭＳ Ｐゴシック" charset="0"/>
              </a:rPr>
              <a:t>The various diseases found in firefighters. Cancer is becoming the "firefighter disease."</a:t>
            </a:r>
            <a:endParaRPr lang="en-US" sz="1800" dirty="0">
              <a:latin typeface="Arial" charset="0"/>
              <a:ea typeface="ＭＳ Ｐゴシック" charset="0"/>
              <a:cs typeface="ＭＳ Ｐゴシック" charset="0"/>
            </a:endParaRPr>
          </a:p>
          <a:p>
            <a:pPr lvl="1"/>
            <a:r>
              <a:rPr lang="en-US" sz="2800" dirty="0">
                <a:latin typeface="Arial" charset="0"/>
                <a:ea typeface="ＭＳ Ｐゴシック" charset="0"/>
              </a:rPr>
              <a:t>Heart disease.</a:t>
            </a:r>
            <a:endParaRPr lang="en-US" sz="1800" dirty="0">
              <a:latin typeface="Arial" charset="0"/>
              <a:ea typeface="ＭＳ Ｐゴシック" charset="0"/>
            </a:endParaRPr>
          </a:p>
          <a:p>
            <a:pPr lvl="1"/>
            <a:r>
              <a:rPr lang="en-US" sz="2800" dirty="0">
                <a:latin typeface="Arial" charset="0"/>
                <a:ea typeface="ＭＳ Ｐゴシック" charset="0"/>
              </a:rPr>
              <a:t>Cancer.</a:t>
            </a:r>
            <a:endParaRPr lang="en-US" sz="1800" dirty="0">
              <a:latin typeface="Arial" charset="0"/>
              <a:ea typeface="ＭＳ Ｐゴシック" charset="0"/>
            </a:endParaRPr>
          </a:p>
          <a:p>
            <a:pPr lvl="1"/>
            <a:r>
              <a:rPr lang="en-US" sz="2800" dirty="0">
                <a:latin typeface="Arial" charset="0"/>
                <a:ea typeface="ＭＳ Ｐゴシック" charset="0"/>
              </a:rPr>
              <a:t>Emphysema.</a:t>
            </a:r>
            <a:endParaRPr lang="en-US" sz="1800" dirty="0">
              <a:latin typeface="Arial" charset="0"/>
              <a:ea typeface="ＭＳ Ｐゴシック" charset="0"/>
            </a:endParaRPr>
          </a:p>
          <a:p>
            <a:pPr lvl="1"/>
            <a:r>
              <a:rPr lang="en-US" sz="2800" dirty="0">
                <a:latin typeface="Arial" charset="0"/>
                <a:ea typeface="ＭＳ Ｐゴシック" charset="0"/>
              </a:rPr>
              <a:t>Lung disease.</a:t>
            </a:r>
            <a:endParaRPr lang="en-US" sz="1800" dirty="0">
              <a:latin typeface="Arial" charset="0"/>
              <a:ea typeface="ＭＳ Ｐゴシック" charset="0"/>
            </a:endParaRPr>
          </a:p>
          <a:p>
            <a:pPr marL="0" indent="0">
              <a:buNone/>
            </a:pPr>
            <a:endParaRPr lang="en-US" dirty="0">
              <a:latin typeface="Arial" charset="0"/>
              <a:ea typeface="ＭＳ Ｐゴシック" charset="0"/>
              <a:cs typeface="ＭＳ Ｐゴシック"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Exposure</a:t>
            </a:r>
          </a:p>
        </p:txBody>
      </p:sp>
      <p:sp>
        <p:nvSpPr>
          <p:cNvPr id="107522" name="Content Placeholder 2"/>
          <p:cNvSpPr>
            <a:spLocks noGrp="1"/>
          </p:cNvSpPr>
          <p:nvPr>
            <p:ph idx="1"/>
          </p:nvPr>
        </p:nvSpPr>
        <p:spPr/>
        <p:txBody>
          <a:bodyPr/>
          <a:lstStyle/>
          <a:p>
            <a:r>
              <a:rPr lang="en-US" dirty="0">
                <a:latin typeface="Arial" charset="0"/>
                <a:ea typeface="ＭＳ Ｐゴシック" charset="0"/>
                <a:cs typeface="ＭＳ Ｐゴシック" charset="0"/>
              </a:rPr>
              <a:t>Cancer-related facts.</a:t>
            </a:r>
            <a:endParaRPr lang="en-US" sz="1800" dirty="0">
              <a:latin typeface="Arial" charset="0"/>
              <a:ea typeface="ＭＳ Ｐゴシック" charset="0"/>
              <a:cs typeface="ＭＳ Ｐゴシック" charset="0"/>
            </a:endParaRPr>
          </a:p>
          <a:p>
            <a:pPr lvl="1"/>
            <a:r>
              <a:rPr lang="en-US" sz="2400" dirty="0">
                <a:latin typeface="Arial" charset="0"/>
                <a:ea typeface="ＭＳ Ｐゴシック" charset="0"/>
              </a:rPr>
              <a:t>Cancer deaths for firefighters have doubled the past 30 years.</a:t>
            </a:r>
          </a:p>
          <a:p>
            <a:pPr lvl="1"/>
            <a:r>
              <a:rPr lang="en-US" sz="2400" dirty="0">
                <a:latin typeface="Arial" charset="0"/>
                <a:ea typeface="ＭＳ Ｐゴシック" charset="0"/>
              </a:rPr>
              <a:t>Cancer in firefighters particularly strikes the lung, brain, intestine, rectum, colon lymphatic system, throat, mouth, and pancreas.</a:t>
            </a:r>
          </a:p>
          <a:p>
            <a:pPr lvl="1"/>
            <a:r>
              <a:rPr lang="en-US" sz="2400" dirty="0">
                <a:latin typeface="Arial" charset="0"/>
                <a:ea typeface="ＭＳ Ｐゴシック" charset="0"/>
              </a:rPr>
              <a:t>Cancer deaths for firefighters are double that of the general public</a:t>
            </a:r>
            <a:r>
              <a:rPr lang="ja-JP" altLang="en-US" sz="2400">
                <a:latin typeface="Arial" charset="0"/>
                <a:ea typeface="ＭＳ Ｐゴシック" charset="0"/>
              </a:rPr>
              <a:t>’</a:t>
            </a:r>
            <a:r>
              <a:rPr lang="en-US" altLang="ja-JP" sz="2400" dirty="0">
                <a:latin typeface="Arial" charset="0"/>
                <a:ea typeface="ＭＳ Ｐゴシック" charset="0"/>
              </a:rPr>
              <a:t>s cancer death rate.</a:t>
            </a:r>
          </a:p>
          <a:p>
            <a:pPr lvl="1"/>
            <a:r>
              <a:rPr lang="en-US" sz="2400" dirty="0">
                <a:latin typeface="Arial" charset="0"/>
                <a:ea typeface="ＭＳ Ｐゴシック" charset="0"/>
              </a:rPr>
              <a:t>Lung disease strikes firefighters more often than black lung strikes miners.</a:t>
            </a:r>
          </a:p>
          <a:p>
            <a:endParaRPr lang="en-US" dirty="0">
              <a:latin typeface="Arial" charset="0"/>
              <a:ea typeface="ＭＳ Ｐゴシック" charset="0"/>
              <a:cs typeface="ＭＳ Ｐゴシック"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Exposure</a:t>
            </a:r>
          </a:p>
        </p:txBody>
      </p:sp>
      <p:sp>
        <p:nvSpPr>
          <p:cNvPr id="108546" name="Content Placeholder 2"/>
          <p:cNvSpPr>
            <a:spLocks noGrp="1"/>
          </p:cNvSpPr>
          <p:nvPr>
            <p:ph idx="1"/>
          </p:nvPr>
        </p:nvSpPr>
        <p:spPr/>
        <p:txBody>
          <a:bodyPr/>
          <a:lstStyle/>
          <a:p>
            <a:r>
              <a:rPr lang="en-US" dirty="0">
                <a:latin typeface="Arial" charset="0"/>
                <a:ea typeface="ＭＳ Ｐゴシック" charset="0"/>
                <a:cs typeface="ＭＳ Ｐゴシック" charset="0"/>
              </a:rPr>
              <a:t>Heart disease disables firefighters 55% more often than the people they serve and is the leading cause of death for firefighters.</a:t>
            </a:r>
          </a:p>
          <a:p>
            <a:r>
              <a:rPr lang="en-US" dirty="0">
                <a:latin typeface="Arial" charset="0"/>
                <a:ea typeface="ＭＳ Ｐゴシック" charset="0"/>
                <a:cs typeface="ＭＳ Ｐゴシック" charset="0"/>
              </a:rPr>
              <a:t>Since 1950, the average age of death for firefighters from cancer or heart disease has dropped from 49 to 44 years.</a:t>
            </a:r>
          </a:p>
          <a:p>
            <a:endParaRPr lang="en-US" dirty="0">
              <a:latin typeface="Arial" charset="0"/>
              <a:ea typeface="ＭＳ Ｐゴシック" charset="0"/>
              <a:cs typeface="ＭＳ Ｐゴシック"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Exposure</a:t>
            </a:r>
          </a:p>
        </p:txBody>
      </p:sp>
      <p:sp>
        <p:nvSpPr>
          <p:cNvPr id="109570" name="Content Placeholder 2"/>
          <p:cNvSpPr>
            <a:spLocks noGrp="1"/>
          </p:cNvSpPr>
          <p:nvPr>
            <p:ph idx="1"/>
          </p:nvPr>
        </p:nvSpPr>
        <p:spPr/>
        <p:txBody>
          <a:bodyPr/>
          <a:lstStyle/>
          <a:p>
            <a:r>
              <a:rPr lang="en-US" dirty="0">
                <a:latin typeface="Arial" charset="0"/>
                <a:ea typeface="ＭＳ Ｐゴシック" charset="0"/>
                <a:cs typeface="ＭＳ Ｐゴシック" charset="0"/>
              </a:rPr>
              <a:t>Some of the reasons why the threat of cancer has increased in firefighters.</a:t>
            </a:r>
            <a:endParaRPr lang="en-US" sz="1800" dirty="0">
              <a:latin typeface="Arial" charset="0"/>
              <a:ea typeface="ＭＳ Ｐゴシック" charset="0"/>
              <a:cs typeface="ＭＳ Ｐゴシック" charset="0"/>
            </a:endParaRPr>
          </a:p>
          <a:p>
            <a:pPr lvl="1"/>
            <a:r>
              <a:rPr lang="en-US" sz="2000" dirty="0">
                <a:latin typeface="Arial" charset="0"/>
                <a:ea typeface="ＭＳ Ｐゴシック" charset="0"/>
              </a:rPr>
              <a:t>Increased exposure to cancer-causing agents.  The products of synthetic chemicals have increased 350 fold since the end of World War II.</a:t>
            </a:r>
          </a:p>
          <a:p>
            <a:pPr lvl="1"/>
            <a:r>
              <a:rPr lang="en-US" sz="2000" dirty="0">
                <a:latin typeface="Arial" charset="0"/>
                <a:ea typeface="ＭＳ Ｐゴシック" charset="0"/>
              </a:rPr>
              <a:t>Increased chemical hazards in the average home or office</a:t>
            </a:r>
            <a:r>
              <a:rPr lang="en-US" sz="2000" dirty="0" smtClean="0">
                <a:latin typeface="Arial" charset="0"/>
                <a:ea typeface="ＭＳ Ｐゴシック" charset="0"/>
              </a:rPr>
              <a:t>. </a:t>
            </a:r>
            <a:r>
              <a:rPr lang="en-US" sz="2000" dirty="0">
                <a:latin typeface="Arial" charset="0"/>
                <a:ea typeface="ＭＳ Ｐゴシック" charset="0"/>
              </a:rPr>
              <a:t>Poisonous fumes given off from fire involving: furniture, toys, carpeting, appliances, clothing and insulation.</a:t>
            </a:r>
          </a:p>
          <a:p>
            <a:pPr lvl="1"/>
            <a:r>
              <a:rPr lang="en-US" sz="2000" dirty="0">
                <a:latin typeface="Arial" charset="0"/>
                <a:ea typeface="ＭＳ Ｐゴシック" charset="0"/>
              </a:rPr>
              <a:t>Other common home items that can release cancer-causing substances include: Pesticides, herbicides, gasoline, and household cleaners.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Reducing Exposure</a:t>
            </a:r>
          </a:p>
        </p:txBody>
      </p:sp>
      <p:sp>
        <p:nvSpPr>
          <p:cNvPr id="110594" name="Content Placeholder 2"/>
          <p:cNvSpPr>
            <a:spLocks noGrp="1"/>
          </p:cNvSpPr>
          <p:nvPr>
            <p:ph idx="1"/>
          </p:nvPr>
        </p:nvSpPr>
        <p:spPr/>
        <p:txBody>
          <a:bodyPr/>
          <a:lstStyle/>
          <a:p>
            <a:r>
              <a:rPr lang="en-US" dirty="0">
                <a:latin typeface="Arial" charset="0"/>
                <a:ea typeface="ＭＳ Ｐゴシック" charset="0"/>
                <a:cs typeface="ＭＳ Ｐゴシック" charset="0"/>
              </a:rPr>
              <a:t>Using S.C.B.A. along with all other p</a:t>
            </a:r>
            <a:r>
              <a:rPr lang="en-US" dirty="0" smtClean="0">
                <a:latin typeface="Arial" charset="0"/>
                <a:ea typeface="ＭＳ Ｐゴシック" charset="0"/>
                <a:cs typeface="ＭＳ Ｐゴシック" charset="0"/>
              </a:rPr>
              <a:t>ersonal </a:t>
            </a:r>
            <a:r>
              <a:rPr lang="en-US" dirty="0">
                <a:latin typeface="Arial" charset="0"/>
                <a:ea typeface="ＭＳ Ｐゴシック" charset="0"/>
                <a:cs typeface="ＭＳ Ｐゴシック" charset="0"/>
              </a:rPr>
              <a:t>p</a:t>
            </a:r>
            <a:r>
              <a:rPr lang="en-US" dirty="0" smtClean="0">
                <a:latin typeface="Arial" charset="0"/>
                <a:ea typeface="ＭＳ Ｐゴシック" charset="0"/>
                <a:cs typeface="ＭＳ Ｐゴシック" charset="0"/>
              </a:rPr>
              <a:t>rotective equipment </a:t>
            </a:r>
            <a:r>
              <a:rPr lang="en-US" dirty="0">
                <a:latin typeface="Arial" charset="0"/>
                <a:ea typeface="ＭＳ Ｐゴシック" charset="0"/>
                <a:cs typeface="ＭＳ Ｐゴシック" charset="0"/>
              </a:rPr>
              <a:t>when entering any area where there is the potential to encounter the products of combustion. </a:t>
            </a:r>
          </a:p>
        </p:txBody>
      </p:sp>
      <p:pic>
        <p:nvPicPr>
          <p:cNvPr id="3" name="Picture 2" descr="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3733800"/>
            <a:ext cx="3657600" cy="2438400"/>
          </a:xfrm>
          <a:prstGeom prst="roundRect">
            <a:avLst>
              <a:gd name="adj" fmla="val 8594"/>
            </a:avLst>
          </a:prstGeom>
          <a:solidFill>
            <a:srgbClr val="FFFFFF">
              <a:shade val="85000"/>
            </a:srgbClr>
          </a:solidFill>
          <a:ln>
            <a:noFill/>
          </a:ln>
          <a:effectLst/>
          <a:scene3d>
            <a:camera prst="orthographicFront"/>
            <a:lightRig rig="threePt" dir="t"/>
          </a:scene3d>
          <a:sp3d>
            <a:bevelT w="25400"/>
            <a:bevelB h="25400"/>
          </a:sp3d>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Reducing Exposure</a:t>
            </a:r>
          </a:p>
        </p:txBody>
      </p:sp>
      <p:sp>
        <p:nvSpPr>
          <p:cNvPr id="111618" name="Content Placeholder 2"/>
          <p:cNvSpPr>
            <a:spLocks noGrp="1"/>
          </p:cNvSpPr>
          <p:nvPr>
            <p:ph idx="1"/>
          </p:nvPr>
        </p:nvSpPr>
        <p:spPr/>
        <p:txBody>
          <a:bodyPr/>
          <a:lstStyle/>
          <a:p>
            <a:r>
              <a:rPr lang="en-US" dirty="0">
                <a:latin typeface="Arial" charset="0"/>
                <a:ea typeface="ＭＳ Ｐゴシック" charset="0"/>
                <a:cs typeface="ＭＳ Ｐゴシック" charset="0"/>
              </a:rPr>
              <a:t>Firefighters can reduce their risk of cancer by:</a:t>
            </a:r>
            <a:endParaRPr lang="en-US" sz="1800" dirty="0">
              <a:latin typeface="Arial" charset="0"/>
              <a:ea typeface="ＭＳ Ｐゴシック" charset="0"/>
              <a:cs typeface="ＭＳ Ｐゴシック" charset="0"/>
            </a:endParaRPr>
          </a:p>
          <a:p>
            <a:pPr lvl="1"/>
            <a:r>
              <a:rPr lang="en-US" sz="2000" dirty="0" smtClean="0">
                <a:latin typeface="Arial" charset="0"/>
                <a:ea typeface="ＭＳ Ｐゴシック" charset="0"/>
              </a:rPr>
              <a:t>Staying </a:t>
            </a:r>
            <a:r>
              <a:rPr lang="en-US" sz="2000" dirty="0">
                <a:latin typeface="Arial" charset="0"/>
                <a:ea typeface="ＭＳ Ｐゴシック" charset="0"/>
              </a:rPr>
              <a:t>healthy by eating well, getting the proper rest, obtaining medical checkups, and weight control.</a:t>
            </a:r>
          </a:p>
          <a:p>
            <a:pPr lvl="1"/>
            <a:r>
              <a:rPr lang="en-US" sz="2000" dirty="0" smtClean="0">
                <a:latin typeface="Arial" charset="0"/>
                <a:ea typeface="ＭＳ Ｐゴシック" charset="0"/>
              </a:rPr>
              <a:t>Exercising </a:t>
            </a:r>
            <a:r>
              <a:rPr lang="en-US" sz="2000" dirty="0">
                <a:latin typeface="Arial" charset="0"/>
                <a:ea typeface="ＭＳ Ｐゴシック" charset="0"/>
              </a:rPr>
              <a:t>on a regular basis.</a:t>
            </a:r>
          </a:p>
          <a:p>
            <a:pPr lvl="1"/>
            <a:r>
              <a:rPr lang="en-US" sz="2000" dirty="0" smtClean="0">
                <a:latin typeface="Arial" charset="0"/>
                <a:ea typeface="ＭＳ Ｐゴシック" charset="0"/>
              </a:rPr>
              <a:t>Avoiding </a:t>
            </a:r>
            <a:r>
              <a:rPr lang="en-US" sz="2000" dirty="0">
                <a:latin typeface="Arial" charset="0"/>
                <a:ea typeface="ＭＳ Ｐゴシック" charset="0"/>
              </a:rPr>
              <a:t>chemical habits by not smoking, abusing alcohol or taking non-prescribed drugs.</a:t>
            </a:r>
          </a:p>
          <a:p>
            <a:pPr lvl="1"/>
            <a:r>
              <a:rPr lang="en-US" sz="2000" dirty="0" smtClean="0">
                <a:latin typeface="Arial" charset="0"/>
                <a:ea typeface="ＭＳ Ｐゴシック" charset="0"/>
              </a:rPr>
              <a:t>Taking </a:t>
            </a:r>
            <a:r>
              <a:rPr lang="en-US" sz="2000" dirty="0">
                <a:latin typeface="Arial" charset="0"/>
                <a:ea typeface="ＭＳ Ｐゴシック" charset="0"/>
              </a:rPr>
              <a:t>advantage of education and training relating to health and safety on the fire ground.</a:t>
            </a:r>
          </a:p>
          <a:p>
            <a:endParaRPr lang="en-US" dirty="0">
              <a:latin typeface="Arial" charset="0"/>
              <a:ea typeface="ＭＳ Ｐゴシック" charset="0"/>
              <a:cs typeface="ＭＳ Ｐゴシック"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Reducing Exposure</a:t>
            </a:r>
          </a:p>
        </p:txBody>
      </p:sp>
      <p:sp>
        <p:nvSpPr>
          <p:cNvPr id="112642" name="Content Placeholder 2"/>
          <p:cNvSpPr>
            <a:spLocks noGrp="1"/>
          </p:cNvSpPr>
          <p:nvPr>
            <p:ph idx="1"/>
          </p:nvPr>
        </p:nvSpPr>
        <p:spPr/>
        <p:txBody>
          <a:bodyPr/>
          <a:lstStyle/>
          <a:p>
            <a:r>
              <a:rPr lang="en-US" dirty="0" smtClean="0">
                <a:latin typeface="Arial" charset="0"/>
                <a:ea typeface="ＭＳ Ｐゴシック" charset="0"/>
                <a:cs typeface="ＭＳ Ｐゴシック" charset="0"/>
              </a:rPr>
              <a:t>Fire </a:t>
            </a:r>
            <a:r>
              <a:rPr lang="en-US" dirty="0">
                <a:latin typeface="Arial" charset="0"/>
                <a:ea typeface="ＭＳ Ｐゴシック" charset="0"/>
                <a:cs typeface="ＭＳ Ｐゴシック" charset="0"/>
              </a:rPr>
              <a:t>ground situations where there is a potential for firefighters to contract Carboxy-hemoglobin include:</a:t>
            </a:r>
            <a:endParaRPr lang="en-US" sz="1800" dirty="0">
              <a:latin typeface="Arial" charset="0"/>
              <a:ea typeface="ＭＳ Ｐゴシック" charset="0"/>
              <a:cs typeface="ＭＳ Ｐゴシック" charset="0"/>
            </a:endParaRPr>
          </a:p>
          <a:p>
            <a:pPr lvl="1"/>
            <a:r>
              <a:rPr lang="en-US" sz="2800" dirty="0">
                <a:latin typeface="Arial" charset="0"/>
                <a:ea typeface="ＭＳ Ｐゴシック" charset="0"/>
              </a:rPr>
              <a:t>Fire attack.</a:t>
            </a:r>
            <a:endParaRPr lang="en-US" sz="1800" dirty="0">
              <a:latin typeface="Arial" charset="0"/>
              <a:ea typeface="ＭＳ Ｐゴシック" charset="0"/>
            </a:endParaRPr>
          </a:p>
          <a:p>
            <a:pPr lvl="1"/>
            <a:r>
              <a:rPr lang="en-US" sz="2800" dirty="0">
                <a:latin typeface="Arial" charset="0"/>
                <a:ea typeface="ＭＳ Ｐゴシック" charset="0"/>
              </a:rPr>
              <a:t>Building search.</a:t>
            </a:r>
            <a:endParaRPr lang="en-US" sz="1800" dirty="0">
              <a:latin typeface="Arial" charset="0"/>
              <a:ea typeface="ＭＳ Ｐゴシック" charset="0"/>
            </a:endParaRPr>
          </a:p>
          <a:p>
            <a:pPr lvl="1"/>
            <a:r>
              <a:rPr lang="en-US" sz="2800" dirty="0">
                <a:latin typeface="Arial" charset="0"/>
                <a:ea typeface="ＭＳ Ｐゴシック" charset="0"/>
              </a:rPr>
              <a:t>Overhaul operations.</a:t>
            </a:r>
            <a:endParaRPr lang="en-US" sz="1800" dirty="0">
              <a:latin typeface="Arial" charset="0"/>
              <a:ea typeface="ＭＳ Ｐゴシック" charset="0"/>
            </a:endParaRPr>
          </a:p>
          <a:p>
            <a:pPr lvl="1"/>
            <a:r>
              <a:rPr lang="en-US" sz="2800" dirty="0">
                <a:latin typeface="Arial" charset="0"/>
                <a:ea typeface="ＭＳ Ｐゴシック" charset="0"/>
              </a:rPr>
              <a:t>Fire Investigation (determining origin and cause.)</a:t>
            </a:r>
            <a:endParaRPr lang="en-US" sz="1800" dirty="0">
              <a:latin typeface="Arial" charset="0"/>
              <a:ea typeface="ＭＳ Ｐゴシック" charset="0"/>
            </a:endParaRPr>
          </a:p>
          <a:p>
            <a:endParaRPr lang="en-US" dirty="0">
              <a:latin typeface="Arial" charset="0"/>
              <a:ea typeface="ＭＳ Ｐゴシック" charset="0"/>
              <a:cs typeface="ＭＳ Ｐゴシック"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Review</a:t>
            </a:r>
          </a:p>
        </p:txBody>
      </p:sp>
      <p:sp>
        <p:nvSpPr>
          <p:cNvPr id="113666" name="Content Placeholder 2"/>
          <p:cNvSpPr>
            <a:spLocks noGrp="1"/>
          </p:cNvSpPr>
          <p:nvPr>
            <p:ph idx="1"/>
          </p:nvPr>
        </p:nvSpPr>
        <p:spPr/>
        <p:txBody>
          <a:bodyPr/>
          <a:lstStyle/>
          <a:p>
            <a:r>
              <a:rPr lang="en-US" dirty="0">
                <a:latin typeface="Arial" charset="0"/>
                <a:ea typeface="ＭＳ Ｐゴシック" charset="0"/>
                <a:cs typeface="ＭＳ Ｐゴシック" charset="0"/>
              </a:rPr>
              <a:t>Review the identified health-related illnesses that today’</a:t>
            </a:r>
            <a:r>
              <a:rPr lang="en-US" altLang="ja-JP" dirty="0">
                <a:latin typeface="Arial" charset="0"/>
                <a:ea typeface="ＭＳ Ｐゴシック" charset="0"/>
                <a:cs typeface="ＭＳ Ｐゴシック" charset="0"/>
              </a:rPr>
              <a:t>s firefighter faces.</a:t>
            </a:r>
          </a:p>
          <a:p>
            <a:r>
              <a:rPr lang="en-US" dirty="0">
                <a:latin typeface="Arial" charset="0"/>
                <a:ea typeface="ＭＳ Ｐゴシック" charset="0"/>
                <a:cs typeface="ＭＳ Ｐゴシック" charset="0"/>
              </a:rPr>
              <a:t>Review each of the preventative measures firefighters should take to reduce the risk of exposure to the causes of long-term health problems.</a:t>
            </a:r>
          </a:p>
          <a:p>
            <a:endParaRPr lang="en-US" dirty="0">
              <a:latin typeface="Arial" charset="0"/>
              <a:ea typeface="ＭＳ Ｐゴシック" charset="0"/>
              <a:cs typeface="ＭＳ Ｐゴシック"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FD Member Assistance</a:t>
            </a:r>
          </a:p>
        </p:txBody>
      </p:sp>
      <p:sp>
        <p:nvSpPr>
          <p:cNvPr id="13314" name="Content Placeholder 2"/>
          <p:cNvSpPr>
            <a:spLocks noGrp="1"/>
          </p:cNvSpPr>
          <p:nvPr>
            <p:ph idx="1"/>
          </p:nvPr>
        </p:nvSpPr>
        <p:spPr/>
        <p:txBody>
          <a:bodyPr/>
          <a:lstStyle/>
          <a:p>
            <a:pPr>
              <a:buFont typeface="Monotype Sorts" charset="2"/>
              <a:buChar char="n"/>
            </a:pPr>
            <a:r>
              <a:rPr lang="en-US" sz="2600" dirty="0">
                <a:latin typeface="Arial" charset="0"/>
                <a:ea typeface="ＭＳ Ｐゴシック" charset="0"/>
                <a:cs typeface="ＭＳ Ｐゴシック" charset="0"/>
              </a:rPr>
              <a:t>Pension Fund: The Fireman’</a:t>
            </a:r>
            <a:r>
              <a:rPr lang="en-US" altLang="ja-JP" sz="2600" dirty="0">
                <a:latin typeface="Arial" charset="0"/>
                <a:ea typeface="ＭＳ Ｐゴシック" charset="0"/>
                <a:cs typeface="ＭＳ Ｐゴシック" charset="0"/>
              </a:rPr>
              <a:t>s and Rescue Squad Worker’s Pension Fund is a voluntary, supplemental retirement </a:t>
            </a:r>
            <a:r>
              <a:rPr lang="en-US" altLang="ja-JP" sz="2600" dirty="0" smtClean="0">
                <a:latin typeface="Arial" charset="0"/>
                <a:ea typeface="ＭＳ Ｐゴシック" charset="0"/>
                <a:cs typeface="ＭＳ Ｐゴシック" charset="0"/>
              </a:rPr>
              <a:t>program.</a:t>
            </a:r>
          </a:p>
          <a:p>
            <a:pPr>
              <a:buSzPct val="125000"/>
              <a:buFont typeface="Wingdings" charset="2"/>
              <a:buChar char="§"/>
            </a:pPr>
            <a:r>
              <a:rPr lang="en-US" altLang="ja-JP" sz="2600" dirty="0" smtClean="0">
                <a:latin typeface="Arial" charset="0"/>
                <a:ea typeface="ＭＳ Ｐゴシック" charset="0"/>
                <a:cs typeface="ＭＳ Ｐゴシック" charset="0"/>
              </a:rPr>
              <a:t>At </a:t>
            </a:r>
            <a:r>
              <a:rPr lang="en-US" altLang="ja-JP" sz="2600" dirty="0">
                <a:latin typeface="Arial" charset="0"/>
                <a:ea typeface="ＭＳ Ｐゴシック" charset="0"/>
                <a:cs typeface="ＭＳ Ｐゴシック" charset="0"/>
              </a:rPr>
              <a:t>present membership </a:t>
            </a:r>
            <a:r>
              <a:rPr lang="en-US" altLang="ja-JP" sz="2600" dirty="0" smtClean="0">
                <a:latin typeface="Arial" charset="0"/>
                <a:ea typeface="ＭＳ Ｐゴシック" charset="0"/>
                <a:cs typeface="ＭＳ Ｐゴシック" charset="0"/>
              </a:rPr>
              <a:t>is</a:t>
            </a:r>
          </a:p>
          <a:p>
            <a:pPr marL="338138" indent="0">
              <a:buNone/>
            </a:pPr>
            <a:r>
              <a:rPr lang="en-US" altLang="ja-JP" sz="2600" dirty="0" smtClean="0">
                <a:latin typeface="Arial" charset="0"/>
                <a:ea typeface="ＭＳ Ｐゴシック" charset="0"/>
                <a:cs typeface="ＭＳ Ｐゴシック" charset="0"/>
              </a:rPr>
              <a:t>$</a:t>
            </a:r>
            <a:r>
              <a:rPr lang="en-US" altLang="ja-JP" sz="2600" dirty="0">
                <a:latin typeface="Arial" charset="0"/>
                <a:ea typeface="ＭＳ Ｐゴシック" charset="0"/>
                <a:cs typeface="ＭＳ Ｐゴシック" charset="0"/>
              </a:rPr>
              <a:t>10.00 per month, up </a:t>
            </a:r>
            <a:r>
              <a:rPr lang="en-US" altLang="ja-JP" sz="2600" dirty="0" smtClean="0">
                <a:latin typeface="Arial" charset="0"/>
                <a:ea typeface="ＭＳ Ｐゴシック" charset="0"/>
                <a:cs typeface="ＭＳ Ｐゴシック" charset="0"/>
              </a:rPr>
              <a:t>to a</a:t>
            </a:r>
          </a:p>
          <a:p>
            <a:pPr marL="338138" indent="0">
              <a:buNone/>
            </a:pPr>
            <a:r>
              <a:rPr lang="en-US" altLang="ja-JP" sz="2600" dirty="0" smtClean="0">
                <a:latin typeface="Arial" charset="0"/>
                <a:ea typeface="ＭＳ Ｐゴシック" charset="0"/>
                <a:cs typeface="ＭＳ Ｐゴシック" charset="0"/>
              </a:rPr>
              <a:t>total </a:t>
            </a:r>
            <a:r>
              <a:rPr lang="en-US" altLang="ja-JP" sz="2600" dirty="0">
                <a:latin typeface="Arial" charset="0"/>
                <a:ea typeface="ＭＳ Ｐゴシック" charset="0"/>
                <a:cs typeface="ＭＳ Ｐゴシック" charset="0"/>
              </a:rPr>
              <a:t>payment </a:t>
            </a:r>
            <a:r>
              <a:rPr lang="en-US" altLang="ja-JP" sz="2600" dirty="0" smtClean="0">
                <a:latin typeface="Arial" charset="0"/>
                <a:ea typeface="ＭＳ Ｐゴシック" charset="0"/>
                <a:cs typeface="ＭＳ Ｐゴシック" charset="0"/>
              </a:rPr>
              <a:t>of $</a:t>
            </a:r>
            <a:r>
              <a:rPr lang="en-US" altLang="ja-JP" sz="2600" dirty="0">
                <a:latin typeface="Arial" charset="0"/>
                <a:ea typeface="ＭＳ Ｐゴシック" charset="0"/>
                <a:cs typeface="ＭＳ Ｐゴシック" charset="0"/>
              </a:rPr>
              <a:t>2,400.00</a:t>
            </a:r>
            <a:r>
              <a:rPr lang="en-US" altLang="ja-JP" sz="2600" dirty="0" smtClean="0">
                <a:latin typeface="Arial" charset="0"/>
                <a:ea typeface="ＭＳ Ｐゴシック" charset="0"/>
                <a:cs typeface="ＭＳ Ｐゴシック" charset="0"/>
              </a:rPr>
              <a:t>.</a:t>
            </a:r>
          </a:p>
          <a:p>
            <a:pPr marL="338138" indent="0">
              <a:buNone/>
            </a:pPr>
            <a:r>
              <a:rPr lang="en-US" altLang="ja-JP" sz="2600" dirty="0" smtClean="0">
                <a:latin typeface="Arial" charset="0"/>
                <a:ea typeface="ＭＳ Ｐゴシック" charset="0"/>
                <a:cs typeface="ＭＳ Ｐゴシック" charset="0"/>
              </a:rPr>
              <a:t>Members</a:t>
            </a:r>
            <a:r>
              <a:rPr lang="en-US" altLang="ja-JP" sz="2600" dirty="0">
                <a:latin typeface="Arial" charset="0"/>
                <a:ea typeface="ＭＳ Ｐゴシック" charset="0"/>
                <a:cs typeface="ＭＳ Ｐゴシック" charset="0"/>
              </a:rPr>
              <a:t> </a:t>
            </a:r>
            <a:r>
              <a:rPr lang="en-US" altLang="ja-JP" sz="2600" dirty="0" smtClean="0">
                <a:latin typeface="Arial" charset="0"/>
                <a:ea typeface="ＭＳ Ｐゴシック" charset="0"/>
                <a:cs typeface="ＭＳ Ｐゴシック" charset="0"/>
              </a:rPr>
              <a:t>become </a:t>
            </a:r>
            <a:r>
              <a:rPr lang="en-US" altLang="ja-JP" sz="2600" dirty="0">
                <a:latin typeface="Arial" charset="0"/>
                <a:ea typeface="ＭＳ Ｐゴシック" charset="0"/>
                <a:cs typeface="ＭＳ Ｐゴシック" charset="0"/>
              </a:rPr>
              <a:t>eligible </a:t>
            </a:r>
            <a:r>
              <a:rPr lang="en-US" altLang="ja-JP" sz="2600" dirty="0" smtClean="0">
                <a:latin typeface="Arial" charset="0"/>
                <a:ea typeface="ＭＳ Ｐゴシック" charset="0"/>
                <a:cs typeface="ＭＳ Ｐゴシック" charset="0"/>
              </a:rPr>
              <a:t>to</a:t>
            </a:r>
          </a:p>
          <a:p>
            <a:pPr marL="338138" indent="0">
              <a:buNone/>
            </a:pPr>
            <a:r>
              <a:rPr lang="en-US" altLang="ja-JP" sz="2600" dirty="0" smtClean="0">
                <a:latin typeface="Arial" charset="0"/>
                <a:ea typeface="ＭＳ Ｐゴシック" charset="0"/>
                <a:cs typeface="ＭＳ Ｐゴシック" charset="0"/>
              </a:rPr>
              <a:t>receive </a:t>
            </a:r>
            <a:r>
              <a:rPr lang="en-US" altLang="ja-JP" sz="2600" dirty="0">
                <a:latin typeface="Arial" charset="0"/>
                <a:ea typeface="ＭＳ Ｐゴシック" charset="0"/>
                <a:cs typeface="ＭＳ Ｐゴシック" charset="0"/>
              </a:rPr>
              <a:t>payments </a:t>
            </a:r>
            <a:r>
              <a:rPr lang="en-US" altLang="ja-JP" sz="2600" dirty="0" smtClean="0">
                <a:latin typeface="Arial" charset="0"/>
                <a:ea typeface="ＭＳ Ｐゴシック" charset="0"/>
                <a:cs typeface="ＭＳ Ｐゴシック" charset="0"/>
              </a:rPr>
              <a:t>upon 20</a:t>
            </a:r>
          </a:p>
          <a:p>
            <a:pPr marL="338138" indent="0">
              <a:buNone/>
            </a:pPr>
            <a:r>
              <a:rPr lang="en-US" altLang="ja-JP" sz="2600" dirty="0" smtClean="0">
                <a:latin typeface="Arial" charset="0"/>
                <a:ea typeface="ＭＳ Ｐゴシック" charset="0"/>
                <a:cs typeface="ＭＳ Ｐゴシック" charset="0"/>
              </a:rPr>
              <a:t>years </a:t>
            </a:r>
            <a:r>
              <a:rPr lang="en-US" altLang="ja-JP" sz="2600" dirty="0">
                <a:latin typeface="Arial" charset="0"/>
                <a:ea typeface="ＭＳ Ｐゴシック" charset="0"/>
                <a:cs typeface="ＭＳ Ｐゴシック" charset="0"/>
              </a:rPr>
              <a:t>service and </a:t>
            </a:r>
            <a:r>
              <a:rPr lang="en-US" altLang="ja-JP" sz="2600" dirty="0" smtClean="0">
                <a:latin typeface="Arial" charset="0"/>
                <a:ea typeface="ＭＳ Ｐゴシック" charset="0"/>
                <a:cs typeface="ＭＳ Ｐゴシック" charset="0"/>
              </a:rPr>
              <a:t>upon</a:t>
            </a:r>
          </a:p>
          <a:p>
            <a:pPr marL="338138" indent="0">
              <a:buNone/>
            </a:pPr>
            <a:r>
              <a:rPr lang="en-US" altLang="ja-JP" sz="2600" dirty="0" smtClean="0">
                <a:latin typeface="Arial" charset="0"/>
                <a:ea typeface="ＭＳ Ｐゴシック" charset="0"/>
                <a:cs typeface="ＭＳ Ｐゴシック" charset="0"/>
              </a:rPr>
              <a:t>reaching </a:t>
            </a:r>
            <a:r>
              <a:rPr lang="en-US" altLang="ja-JP" sz="2600" dirty="0">
                <a:latin typeface="Arial" charset="0"/>
                <a:ea typeface="ＭＳ Ｐゴシック" charset="0"/>
                <a:cs typeface="ＭＳ Ｐゴシック" charset="0"/>
              </a:rPr>
              <a:t>age 55. </a:t>
            </a:r>
            <a:endParaRPr lang="en-US" sz="2600" dirty="0">
              <a:latin typeface="Arial" charset="0"/>
              <a:ea typeface="ＭＳ Ｐゴシック" charset="0"/>
              <a:cs typeface="ＭＳ Ｐゴシック" charset="0"/>
            </a:endParaRPr>
          </a:p>
        </p:txBody>
      </p:sp>
      <p:pic>
        <p:nvPicPr>
          <p:cNvPr id="3" name="Picture 2"/>
          <p:cNvPicPr>
            <a:picLocks noChangeAspect="1"/>
          </p:cNvPicPr>
          <p:nvPr/>
        </p:nvPicPr>
        <p:blipFill>
          <a:blip r:embed="rId2"/>
          <a:stretch>
            <a:fillRect/>
          </a:stretch>
        </p:blipFill>
        <p:spPr>
          <a:xfrm>
            <a:off x="7086600" y="2438400"/>
            <a:ext cx="1752600" cy="3109452"/>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Lesson Eight Firefighter I</a:t>
            </a:r>
          </a:p>
        </p:txBody>
      </p:sp>
      <p:sp>
        <p:nvSpPr>
          <p:cNvPr id="114690" name="Content Placeholder 2"/>
          <p:cNvSpPr>
            <a:spLocks noGrp="1"/>
          </p:cNvSpPr>
          <p:nvPr>
            <p:ph idx="1"/>
          </p:nvPr>
        </p:nvSpPr>
        <p:spPr/>
        <p:txBody>
          <a:bodyPr/>
          <a:lstStyle/>
          <a:p>
            <a:pPr>
              <a:buFont typeface="Monotype Sorts" charset="0"/>
              <a:buNone/>
              <a:defRPr/>
            </a:pPr>
            <a:r>
              <a:rPr lang="en-US" b="1" dirty="0">
                <a:latin typeface="Arial" charset="0"/>
                <a:ea typeface="ＭＳ Ｐゴシック" charset="0"/>
                <a:cs typeface="ＭＳ Ｐゴシック" charset="0"/>
              </a:rPr>
              <a:t>TERMINAL </a:t>
            </a:r>
            <a:r>
              <a:rPr lang="en-US" b="1" dirty="0" smtClean="0">
                <a:latin typeface="Arial" charset="0"/>
                <a:ea typeface="ＭＳ Ｐゴシック" charset="0"/>
                <a:cs typeface="ＭＳ Ｐゴシック" charset="0"/>
              </a:rPr>
              <a:t>OBJECTIVE</a:t>
            </a:r>
          </a:p>
          <a:p>
            <a:pPr>
              <a:buFont typeface="Monotype Sorts" charset="0"/>
              <a:buNone/>
              <a:defRPr/>
            </a:pPr>
            <a:endParaRPr lang="en-US" sz="1200" b="1" dirty="0">
              <a:latin typeface="Arial" charset="0"/>
              <a:ea typeface="ＭＳ Ｐゴシック" charset="0"/>
              <a:cs typeface="ＭＳ Ｐゴシック" charset="0"/>
            </a:endParaRPr>
          </a:p>
          <a:p>
            <a:pPr>
              <a:defRPr/>
            </a:pPr>
            <a:r>
              <a:rPr lang="en-US" dirty="0">
                <a:latin typeface="Arial" charset="0"/>
                <a:ea typeface="ＭＳ Ｐゴシック" charset="0"/>
                <a:cs typeface="ＭＳ Ｐゴシック" charset="0"/>
              </a:rPr>
              <a:t>The Firefighter I candidate shall correctly identify in writing the reasons for firefighter injuries and deaths in fire related and non-fire related activities.</a:t>
            </a:r>
          </a:p>
          <a:p>
            <a:pPr marL="0" indent="0">
              <a:buFont typeface="Monotype Sorts" charset="0"/>
              <a:buNone/>
              <a:defRPr/>
            </a:pPr>
            <a:endParaRPr lang="en-US" dirty="0">
              <a:latin typeface="Arial" charset="0"/>
              <a:ea typeface="ＭＳ Ｐゴシック" charset="0"/>
              <a:cs typeface="ＭＳ Ｐゴシック" charset="0"/>
            </a:endParaRPr>
          </a:p>
        </p:txBody>
      </p:sp>
      <p:pic>
        <p:nvPicPr>
          <p:cNvPr id="3" name="Picture 2" descr="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4197096"/>
            <a:ext cx="3657600" cy="2432304"/>
          </a:xfrm>
          <a:prstGeom prst="rect">
            <a:avLst/>
          </a:prstGeom>
          <a:ln>
            <a:noFill/>
          </a:ln>
          <a:effectLst>
            <a:softEdge rad="112500"/>
          </a:effectLst>
          <a:scene3d>
            <a:camera prst="orthographicFront"/>
            <a:lightRig rig="threePt" dir="t"/>
          </a:scene3d>
          <a:sp3d>
            <a:bevelT/>
          </a:sp3d>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Enabling Objectives</a:t>
            </a:r>
          </a:p>
        </p:txBody>
      </p:sp>
      <p:sp>
        <p:nvSpPr>
          <p:cNvPr id="115714" name="Content Placeholder 2"/>
          <p:cNvSpPr>
            <a:spLocks noGrp="1"/>
          </p:cNvSpPr>
          <p:nvPr>
            <p:ph idx="1"/>
          </p:nvPr>
        </p:nvSpPr>
        <p:spPr/>
        <p:txBody>
          <a:bodyPr/>
          <a:lstStyle/>
          <a:p>
            <a:r>
              <a:rPr lang="en-US" sz="2400" dirty="0">
                <a:latin typeface="Arial" charset="0"/>
                <a:ea typeface="ＭＳ Ｐゴシック" charset="0"/>
                <a:cs typeface="ＭＳ Ｐゴシック" charset="0"/>
              </a:rPr>
              <a:t>The firefighter I candidate shall correctly identify in writing the safety procedures for personnel on the fire ground.</a:t>
            </a:r>
          </a:p>
          <a:p>
            <a:r>
              <a:rPr lang="en-US" sz="2400" dirty="0">
                <a:latin typeface="Arial" charset="0"/>
                <a:ea typeface="ＭＳ Ｐゴシック" charset="0"/>
                <a:cs typeface="ＭＳ Ｐゴシック" charset="0"/>
              </a:rPr>
              <a:t>The Firefighter I candidate shall correctly identify in writing the safety procedures while responding on the apparatus.</a:t>
            </a:r>
          </a:p>
          <a:p>
            <a:r>
              <a:rPr lang="en-US" sz="2400" dirty="0">
                <a:latin typeface="Arial" charset="0"/>
                <a:ea typeface="ＭＳ Ｐゴシック" charset="0"/>
                <a:cs typeface="ＭＳ Ｐゴシック" charset="0"/>
              </a:rPr>
              <a:t>The Firefighter I candidate shall correctly describe in writing, the necessary elements to deploy and protect responders during an incident on a roadway.</a:t>
            </a:r>
          </a:p>
          <a:p>
            <a:endParaRPr lang="en-US" dirty="0">
              <a:latin typeface="Arial" charset="0"/>
              <a:ea typeface="ＭＳ Ｐゴシック" charset="0"/>
              <a:cs typeface="ＭＳ Ｐゴシック"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Enabling Objectives</a:t>
            </a:r>
          </a:p>
        </p:txBody>
      </p:sp>
      <p:sp>
        <p:nvSpPr>
          <p:cNvPr id="116738" name="Content Placeholder 2"/>
          <p:cNvSpPr>
            <a:spLocks noGrp="1"/>
          </p:cNvSpPr>
          <p:nvPr>
            <p:ph idx="1"/>
          </p:nvPr>
        </p:nvSpPr>
        <p:spPr/>
        <p:txBody>
          <a:bodyPr/>
          <a:lstStyle/>
          <a:p>
            <a:r>
              <a:rPr lang="en-US" sz="2400" dirty="0">
                <a:latin typeface="Arial" charset="0"/>
                <a:ea typeface="ＭＳ Ｐゴシック" charset="0"/>
                <a:cs typeface="ＭＳ Ｐゴシック" charset="0"/>
              </a:rPr>
              <a:t>The Firefighter I candidate shall correctly identify in writing the procedures for safe training operations.</a:t>
            </a:r>
          </a:p>
          <a:p>
            <a:r>
              <a:rPr lang="en-US" sz="2400" dirty="0">
                <a:latin typeface="Arial" charset="0"/>
                <a:ea typeface="ＭＳ Ｐゴシック" charset="0"/>
                <a:cs typeface="ＭＳ Ｐゴシック" charset="0"/>
              </a:rPr>
              <a:t>The Firefighter I candidate shall correctly identify in writing the procedures for ensuring a safe station / facility.</a:t>
            </a:r>
          </a:p>
          <a:p>
            <a:endParaRPr lang="en-US" dirty="0">
              <a:latin typeface="Arial" charset="0"/>
              <a:ea typeface="ＭＳ Ｐゴシック" charset="0"/>
              <a:cs typeface="ＭＳ Ｐゴシック"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52500"/>
          </a:xfrm>
        </p:spPr>
        <p:txBody>
          <a:bodyPr/>
          <a:lstStyle/>
          <a:p>
            <a:pPr>
              <a:defRPr/>
            </a:pPr>
            <a:r>
              <a:rPr lang="en-US" dirty="0">
                <a:latin typeface="FrnkGothITC Hv BT" charset="0"/>
                <a:ea typeface="ＭＳ Ｐゴシック" charset="0"/>
                <a:cs typeface="ＭＳ Ｐゴシック" charset="0"/>
              </a:rPr>
              <a:t>Fireground Operations</a:t>
            </a:r>
          </a:p>
        </p:txBody>
      </p:sp>
      <p:sp>
        <p:nvSpPr>
          <p:cNvPr id="117762" name="Content Placeholder 2"/>
          <p:cNvSpPr>
            <a:spLocks noGrp="1"/>
          </p:cNvSpPr>
          <p:nvPr>
            <p:ph idx="1"/>
          </p:nvPr>
        </p:nvSpPr>
        <p:spPr/>
        <p:txBody>
          <a:bodyPr/>
          <a:lstStyle/>
          <a:p>
            <a:r>
              <a:rPr lang="en-US" dirty="0">
                <a:latin typeface="Arial" charset="0"/>
                <a:ea typeface="ＭＳ Ｐゴシック" charset="0"/>
                <a:cs typeface="ＭＳ Ｐゴシック" charset="0"/>
              </a:rPr>
              <a:t>Exposure to fire products is one of the most frequent causes of injury and death on the fire ground.  </a:t>
            </a:r>
          </a:p>
          <a:p>
            <a:pPr lvl="1"/>
            <a:r>
              <a:rPr lang="en-US" dirty="0">
                <a:latin typeface="Arial" charset="0"/>
                <a:ea typeface="ＭＳ Ｐゴシック" charset="0"/>
              </a:rPr>
              <a:t>Examples include smoke, burns, back draft and flashover. </a:t>
            </a:r>
          </a:p>
          <a:p>
            <a:r>
              <a:rPr lang="en-US" dirty="0">
                <a:latin typeface="Arial" charset="0"/>
                <a:ea typeface="ＭＳ Ｐゴシック" charset="0"/>
                <a:cs typeface="ＭＳ Ｐゴシック" charset="0"/>
              </a:rPr>
              <a:t>Falls are a common cause of injury and death on the fire ground.  </a:t>
            </a:r>
          </a:p>
          <a:p>
            <a:pPr lvl="1"/>
            <a:r>
              <a:rPr lang="en-US" dirty="0">
                <a:latin typeface="Arial" charset="0"/>
                <a:ea typeface="ＭＳ Ｐゴシック" charset="0"/>
              </a:rPr>
              <a:t>Examples include improper use of equipment or physical condition of the structure.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p>
            <a:pPr>
              <a:defRPr/>
            </a:pPr>
            <a:r>
              <a:rPr lang="en-US" dirty="0">
                <a:latin typeface="FrnkGothITC Hv BT" charset="0"/>
                <a:ea typeface="ＭＳ Ｐゴシック" charset="0"/>
                <a:cs typeface="ＭＳ Ｐゴシック" charset="0"/>
              </a:rPr>
              <a:t>Fireground Operations</a:t>
            </a:r>
          </a:p>
        </p:txBody>
      </p:sp>
      <p:sp>
        <p:nvSpPr>
          <p:cNvPr id="118786" name="Content Placeholder 2"/>
          <p:cNvSpPr>
            <a:spLocks noGrp="1"/>
          </p:cNvSpPr>
          <p:nvPr>
            <p:ph idx="1"/>
          </p:nvPr>
        </p:nvSpPr>
        <p:spPr/>
        <p:txBody>
          <a:bodyPr/>
          <a:lstStyle/>
          <a:p>
            <a:r>
              <a:rPr lang="en-US" sz="2400" dirty="0">
                <a:latin typeface="Arial" charset="0"/>
                <a:ea typeface="ＭＳ Ｐゴシック" charset="0"/>
                <a:cs typeface="ＭＳ Ｐゴシック" charset="0"/>
              </a:rPr>
              <a:t>Sprains, strains, wounds and cuts are other types of injuries that generally occur due to misuse of equipment, improper lifting, and failure to wear protective clothing. </a:t>
            </a:r>
          </a:p>
          <a:p>
            <a:r>
              <a:rPr lang="en-US" sz="2400" dirty="0">
                <a:latin typeface="Arial" charset="0"/>
                <a:ea typeface="ＭＳ Ｐゴシック" charset="0"/>
                <a:cs typeface="ＭＳ Ｐゴシック" charset="0"/>
              </a:rPr>
              <a:t>Some common causes of deaths and injuries resulting from lack of pre-fire planning.</a:t>
            </a:r>
          </a:p>
          <a:p>
            <a:pPr lvl="1"/>
            <a:r>
              <a:rPr lang="en-US" sz="2000" dirty="0">
                <a:latin typeface="Arial" charset="0"/>
                <a:ea typeface="ＭＳ Ｐゴシック" charset="0"/>
              </a:rPr>
              <a:t>Lack of understanding of the overall fire scene .</a:t>
            </a:r>
          </a:p>
          <a:p>
            <a:pPr lvl="1"/>
            <a:r>
              <a:rPr lang="en-US" sz="2000" dirty="0">
                <a:latin typeface="Arial" charset="0"/>
                <a:ea typeface="ＭＳ Ｐゴシック" charset="0"/>
              </a:rPr>
              <a:t>Type of construction.</a:t>
            </a:r>
          </a:p>
          <a:p>
            <a:pPr lvl="1"/>
            <a:r>
              <a:rPr lang="en-US" sz="2000" dirty="0">
                <a:latin typeface="Arial" charset="0"/>
                <a:ea typeface="ＭＳ Ｐゴシック" charset="0"/>
              </a:rPr>
              <a:t>Age and contents of the building.</a:t>
            </a:r>
          </a:p>
          <a:p>
            <a:pPr lvl="1"/>
            <a:r>
              <a:rPr lang="en-US" sz="2000" dirty="0">
                <a:latin typeface="Arial" charset="0"/>
                <a:ea typeface="ＭＳ Ｐゴシック" charset="0"/>
              </a:rPr>
              <a:t>Structural obstacles.  </a:t>
            </a:r>
          </a:p>
          <a:p>
            <a:endParaRPr lang="en-US" dirty="0">
              <a:latin typeface="Arial" charset="0"/>
              <a:ea typeface="ＭＳ Ｐゴシック" charset="0"/>
              <a:cs typeface="ＭＳ Ｐゴシック"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Fireground Operations</a:t>
            </a:r>
          </a:p>
        </p:txBody>
      </p:sp>
      <p:sp>
        <p:nvSpPr>
          <p:cNvPr id="119810" name="Content Placeholder 2"/>
          <p:cNvSpPr>
            <a:spLocks noGrp="1"/>
          </p:cNvSpPr>
          <p:nvPr>
            <p:ph idx="1"/>
          </p:nvPr>
        </p:nvSpPr>
        <p:spPr>
          <a:xfrm>
            <a:off x="2362200" y="1066800"/>
            <a:ext cx="6477000" cy="3733800"/>
          </a:xfrm>
        </p:spPr>
        <p:txBody>
          <a:bodyPr/>
          <a:lstStyle/>
          <a:p>
            <a:r>
              <a:rPr lang="en-US" dirty="0">
                <a:latin typeface="Arial" charset="0"/>
                <a:ea typeface="ＭＳ Ｐゴシック" charset="0"/>
                <a:cs typeface="ＭＳ Ｐゴシック" charset="0"/>
              </a:rPr>
              <a:t>Hazards that might </a:t>
            </a:r>
            <a:r>
              <a:rPr lang="en-US" dirty="0" smtClean="0">
                <a:latin typeface="Arial" charset="0"/>
                <a:ea typeface="ＭＳ Ｐゴシック" charset="0"/>
                <a:cs typeface="ＭＳ Ｐゴシック" charset="0"/>
              </a:rPr>
              <a:t>occur with improper </a:t>
            </a:r>
            <a:r>
              <a:rPr lang="en-US" dirty="0">
                <a:latin typeface="Arial" charset="0"/>
                <a:ea typeface="ＭＳ Ｐゴシック" charset="0"/>
                <a:cs typeface="ＭＳ Ｐゴシック" charset="0"/>
              </a:rPr>
              <a:t>apparatus placement, misuse of equipment and improper overhaul procedures.</a:t>
            </a:r>
            <a:endParaRPr lang="en-US" sz="1800" dirty="0">
              <a:latin typeface="Arial" charset="0"/>
              <a:ea typeface="ＭＳ Ｐゴシック" charset="0"/>
              <a:cs typeface="ＭＳ Ｐゴシック" charset="0"/>
            </a:endParaRPr>
          </a:p>
          <a:p>
            <a:pPr lvl="1"/>
            <a:r>
              <a:rPr lang="en-US" sz="2800" dirty="0">
                <a:latin typeface="Arial" charset="0"/>
                <a:ea typeface="ＭＳ Ｐゴシック" charset="0"/>
              </a:rPr>
              <a:t>Unused ladders that are removed from the apparatus to get to other ladders should be moved to a safe location.</a:t>
            </a:r>
            <a:endParaRPr lang="en-US" sz="1800" dirty="0">
              <a:latin typeface="Arial" charset="0"/>
              <a:ea typeface="ＭＳ Ｐゴシック" charset="0"/>
            </a:endParaRPr>
          </a:p>
          <a:p>
            <a:endParaRPr lang="en-US" dirty="0">
              <a:latin typeface="Arial" charset="0"/>
              <a:ea typeface="ＭＳ Ｐゴシック" charset="0"/>
              <a:cs typeface="ＭＳ Ｐゴシック" charset="0"/>
            </a:endParaRPr>
          </a:p>
        </p:txBody>
      </p:sp>
      <p:pic>
        <p:nvPicPr>
          <p:cNvPr id="3" name="Picture 2" descr="2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4648200"/>
            <a:ext cx="3352800" cy="1946487"/>
          </a:xfrm>
          <a:prstGeom prst="rect">
            <a:avLst/>
          </a:prstGeom>
          <a:solidFill>
            <a:srgbClr val="FFFFFF">
              <a:shade val="85000"/>
            </a:srgbClr>
          </a:solidFill>
          <a:ln w="28575" cap="rnd" cmpd="sng">
            <a:solidFill>
              <a:schemeClr val="accent6"/>
            </a:solidFill>
          </a:ln>
          <a:effectLst>
            <a:glow rad="63500">
              <a:schemeClr val="accent1">
                <a:satMod val="175000"/>
                <a:alpha val="40000"/>
              </a:schemeClr>
            </a:glow>
            <a:outerShdw blurRad="50800" dist="38100" dir="2700000" algn="tl"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Fireground Operations</a:t>
            </a:r>
          </a:p>
        </p:txBody>
      </p:sp>
      <p:sp>
        <p:nvSpPr>
          <p:cNvPr id="120834" name="Content Placeholder 2"/>
          <p:cNvSpPr>
            <a:spLocks noGrp="1"/>
          </p:cNvSpPr>
          <p:nvPr>
            <p:ph idx="1"/>
          </p:nvPr>
        </p:nvSpPr>
        <p:spPr/>
        <p:txBody>
          <a:bodyPr/>
          <a:lstStyle/>
          <a:p>
            <a:r>
              <a:rPr lang="en-US" dirty="0">
                <a:latin typeface="Arial" charset="0"/>
                <a:ea typeface="ＭＳ Ｐゴシック" charset="0"/>
                <a:cs typeface="ＭＳ Ｐゴシック" charset="0"/>
              </a:rPr>
              <a:t>The officer’</a:t>
            </a:r>
            <a:r>
              <a:rPr lang="en-US" altLang="ja-JP" dirty="0">
                <a:latin typeface="Arial" charset="0"/>
                <a:ea typeface="ＭＳ Ｐゴシック" charset="0"/>
                <a:cs typeface="ＭＳ Ｐゴシック" charset="0"/>
              </a:rPr>
              <a:t>s role in fire ground safety is vital.  </a:t>
            </a:r>
          </a:p>
          <a:p>
            <a:pPr lvl="1"/>
            <a:r>
              <a:rPr lang="en-US" dirty="0">
                <a:latin typeface="Arial" charset="0"/>
                <a:ea typeface="ＭＳ Ｐゴシック" charset="0"/>
              </a:rPr>
              <a:t>The officer should be well trained to handle any situation and to ensure safety for all personnel.</a:t>
            </a:r>
          </a:p>
          <a:p>
            <a:r>
              <a:rPr lang="en-US" dirty="0">
                <a:latin typeface="Arial" charset="0"/>
                <a:ea typeface="ＭＳ Ｐゴシック" charset="0"/>
                <a:cs typeface="ＭＳ Ｐゴシック" charset="0"/>
              </a:rPr>
              <a:t>Personnel accountability must be maintained at all times during fire ground operations.</a:t>
            </a:r>
          </a:p>
          <a:p>
            <a:endParaRPr lang="en-US" dirty="0">
              <a:latin typeface="Arial" charset="0"/>
              <a:ea typeface="ＭＳ Ｐゴシック" charset="0"/>
              <a:cs typeface="ＭＳ Ｐゴシック"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Apparatus Safety</a:t>
            </a:r>
          </a:p>
        </p:txBody>
      </p:sp>
      <p:sp>
        <p:nvSpPr>
          <p:cNvPr id="121858" name="Content Placeholder 2"/>
          <p:cNvSpPr>
            <a:spLocks noGrp="1"/>
          </p:cNvSpPr>
          <p:nvPr>
            <p:ph idx="1"/>
          </p:nvPr>
        </p:nvSpPr>
        <p:spPr/>
        <p:txBody>
          <a:bodyPr/>
          <a:lstStyle/>
          <a:p>
            <a:r>
              <a:rPr lang="en-US" sz="3000" dirty="0">
                <a:latin typeface="Arial" charset="0"/>
                <a:ea typeface="ＭＳ Ｐゴシック" charset="0"/>
                <a:cs typeface="ＭＳ Ｐゴシック" charset="0"/>
              </a:rPr>
              <a:t>Firefighters should not don PPE while </a:t>
            </a:r>
            <a:r>
              <a:rPr lang="en-US" sz="3000" dirty="0" smtClean="0">
                <a:latin typeface="Arial" charset="0"/>
                <a:ea typeface="ＭＳ Ｐゴシック" charset="0"/>
                <a:cs typeface="ＭＳ Ｐゴシック" charset="0"/>
              </a:rPr>
              <a:t>the apparatus </a:t>
            </a:r>
            <a:r>
              <a:rPr lang="en-US" sz="3000" dirty="0">
                <a:latin typeface="Arial" charset="0"/>
                <a:ea typeface="ＭＳ Ｐゴシック" charset="0"/>
                <a:cs typeface="ＭＳ Ｐゴシック" charset="0"/>
              </a:rPr>
              <a:t>is in motion.</a:t>
            </a:r>
            <a:endParaRPr lang="en-US" sz="2000" dirty="0">
              <a:latin typeface="Arial" charset="0"/>
              <a:ea typeface="ＭＳ Ｐゴシック" charset="0"/>
              <a:cs typeface="ＭＳ Ｐゴシック" charset="0"/>
            </a:endParaRPr>
          </a:p>
          <a:p>
            <a:r>
              <a:rPr lang="en-US" sz="3000" dirty="0">
                <a:latin typeface="Arial" charset="0"/>
                <a:ea typeface="ＭＳ Ｐゴシック" charset="0"/>
                <a:cs typeface="ＭＳ Ｐゴシック" charset="0"/>
              </a:rPr>
              <a:t>All personnel riding apparatus should be in the fully enclosed portion of the cab </a:t>
            </a:r>
            <a:r>
              <a:rPr lang="en-US" sz="3000" b="1" dirty="0">
                <a:latin typeface="Arial" charset="0"/>
                <a:ea typeface="ＭＳ Ｐゴシック" charset="0"/>
                <a:cs typeface="ＭＳ Ｐゴシック" charset="0"/>
              </a:rPr>
              <a:t>with seatbelts on!</a:t>
            </a:r>
            <a:endParaRPr lang="en-US" sz="2000" b="1" dirty="0">
              <a:latin typeface="Arial" charset="0"/>
              <a:ea typeface="ＭＳ Ｐゴシック" charset="0"/>
              <a:cs typeface="ＭＳ Ｐゴシック" charset="0"/>
            </a:endParaRPr>
          </a:p>
          <a:p>
            <a:r>
              <a:rPr lang="en-US" sz="3000" dirty="0">
                <a:latin typeface="Arial" charset="0"/>
                <a:ea typeface="ＭＳ Ｐゴシック" charset="0"/>
                <a:cs typeface="ＭＳ Ｐゴシック" charset="0"/>
              </a:rPr>
              <a:t>If sirens and noise level exceeds 90 decibels, hearing protection should be worn.</a:t>
            </a:r>
            <a:endParaRPr lang="en-US" sz="2000"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Apparatus Safety</a:t>
            </a:r>
          </a:p>
        </p:txBody>
      </p:sp>
      <p:sp>
        <p:nvSpPr>
          <p:cNvPr id="122882" name="Content Placeholder 2"/>
          <p:cNvSpPr>
            <a:spLocks noGrp="1"/>
          </p:cNvSpPr>
          <p:nvPr>
            <p:ph idx="1"/>
          </p:nvPr>
        </p:nvSpPr>
        <p:spPr/>
        <p:txBody>
          <a:bodyPr/>
          <a:lstStyle/>
          <a:p>
            <a:r>
              <a:rPr lang="en-US" dirty="0">
                <a:latin typeface="Arial" charset="0"/>
                <a:ea typeface="ＭＳ Ｐゴシック" charset="0"/>
                <a:cs typeface="ＭＳ Ｐゴシック" charset="0"/>
              </a:rPr>
              <a:t>Mounting and dismounting apparatus can be a hazard in and of itself.</a:t>
            </a:r>
          </a:p>
          <a:p>
            <a:pPr lvl="1"/>
            <a:r>
              <a:rPr lang="en-US" dirty="0">
                <a:latin typeface="Arial" charset="0"/>
                <a:ea typeface="ＭＳ Ｐゴシック" charset="0"/>
              </a:rPr>
              <a:t>Watch for </a:t>
            </a:r>
            <a:r>
              <a:rPr lang="en-US" dirty="0" smtClean="0">
                <a:latin typeface="Arial" charset="0"/>
                <a:ea typeface="ＭＳ Ｐゴシック" charset="0"/>
              </a:rPr>
              <a:t>traffic.</a:t>
            </a:r>
            <a:endParaRPr lang="en-US" dirty="0">
              <a:latin typeface="Arial" charset="0"/>
              <a:ea typeface="ＭＳ Ｐゴシック" charset="0"/>
            </a:endParaRPr>
          </a:p>
          <a:p>
            <a:pPr lvl="1"/>
            <a:r>
              <a:rPr lang="en-US" dirty="0">
                <a:latin typeface="Arial" charset="0"/>
                <a:ea typeface="ＭＳ Ｐゴシック" charset="0"/>
              </a:rPr>
              <a:t>Have a firm grip on apparatus rails.</a:t>
            </a:r>
          </a:p>
          <a:p>
            <a:r>
              <a:rPr lang="en-US" dirty="0">
                <a:latin typeface="Arial" charset="0"/>
                <a:ea typeface="ＭＳ Ｐゴシック" charset="0"/>
                <a:cs typeface="ＭＳ Ｐゴシック" charset="0"/>
              </a:rPr>
              <a:t>Review SOP</a:t>
            </a:r>
            <a:r>
              <a:rPr lang="en-US" altLang="ja-JP" dirty="0">
                <a:latin typeface="Arial" charset="0"/>
                <a:ea typeface="ＭＳ Ｐゴシック" charset="0"/>
                <a:cs typeface="ＭＳ Ｐゴシック" charset="0"/>
              </a:rPr>
              <a:t>s regarding responding and returning.</a:t>
            </a:r>
          </a:p>
          <a:p>
            <a:r>
              <a:rPr lang="en-US" dirty="0">
                <a:latin typeface="Arial" charset="0"/>
                <a:ea typeface="ＭＳ Ｐゴシック" charset="0"/>
                <a:cs typeface="ＭＳ Ｐゴシック" charset="0"/>
              </a:rPr>
              <a:t>NFPA 1901 dictates the standard for new fire apparatus.</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Roadway Safety</a:t>
            </a:r>
          </a:p>
        </p:txBody>
      </p:sp>
      <p:sp>
        <p:nvSpPr>
          <p:cNvPr id="123906" name="Content Placeholder 2"/>
          <p:cNvSpPr>
            <a:spLocks noGrp="1"/>
          </p:cNvSpPr>
          <p:nvPr>
            <p:ph idx="1"/>
          </p:nvPr>
        </p:nvSpPr>
        <p:spPr/>
        <p:txBody>
          <a:bodyPr/>
          <a:lstStyle/>
          <a:p>
            <a:r>
              <a:rPr lang="en-US" sz="2000" dirty="0">
                <a:latin typeface="Arial" charset="0"/>
                <a:ea typeface="ＭＳ Ｐゴシック" charset="0"/>
                <a:cs typeface="ＭＳ Ｐゴシック" charset="0"/>
              </a:rPr>
              <a:t>Placement of emergency vehicles and warning devices at a highway vehicle rescue incident. </a:t>
            </a:r>
          </a:p>
          <a:p>
            <a:pPr lvl="1"/>
            <a:r>
              <a:rPr lang="en-US" sz="1800" dirty="0">
                <a:latin typeface="Arial" charset="0"/>
                <a:ea typeface="ＭＳ Ｐゴシック" charset="0"/>
              </a:rPr>
              <a:t>Upstream of an incident is the end of an incident where traffic is approaching.</a:t>
            </a:r>
          </a:p>
          <a:p>
            <a:pPr lvl="1"/>
            <a:r>
              <a:rPr lang="en-US" sz="1800" dirty="0">
                <a:latin typeface="Arial" charset="0"/>
                <a:ea typeface="ＭＳ Ｐゴシック" charset="0"/>
              </a:rPr>
              <a:t>Downstream of an incident is the end of an incident where traffic is moving away.</a:t>
            </a:r>
          </a:p>
          <a:p>
            <a:pPr lvl="1"/>
            <a:r>
              <a:rPr lang="en-US" sz="1800" dirty="0">
                <a:latin typeface="Arial" charset="0"/>
                <a:ea typeface="ＭＳ Ｐゴシック" charset="0"/>
              </a:rPr>
              <a:t>The transition area is the area where traffic is moved out of its normal path and redirected around the scene.</a:t>
            </a:r>
          </a:p>
          <a:p>
            <a:pPr lvl="1"/>
            <a:r>
              <a:rPr lang="en-US" sz="1800" dirty="0">
                <a:latin typeface="Arial" charset="0"/>
                <a:ea typeface="ＭＳ Ｐゴシック" charset="0"/>
              </a:rPr>
              <a:t>The term block left means the first responding vehicle should be angled left towards the median.</a:t>
            </a:r>
          </a:p>
          <a:p>
            <a:pPr lvl="1"/>
            <a:r>
              <a:rPr lang="en-US" sz="1800" dirty="0">
                <a:latin typeface="Arial" charset="0"/>
                <a:ea typeface="ＭＳ Ｐゴシック" charset="0"/>
              </a:rPr>
              <a:t>The term block right means the first responding vehicle should be angled to the right towards the outside shoulder of the road.</a:t>
            </a:r>
          </a:p>
          <a:p>
            <a:pPr lvl="1"/>
            <a:r>
              <a:rPr lang="en-US" sz="1800" dirty="0">
                <a:latin typeface="Arial" charset="0"/>
                <a:ea typeface="ＭＳ Ｐゴシック" charset="0"/>
              </a:rPr>
              <a:t>The term buffer space is the protected area where first responders can properly perform their duties.</a:t>
            </a:r>
          </a:p>
          <a:p>
            <a:pPr lvl="1"/>
            <a:endParaRPr lang="en-US" dirty="0">
              <a:latin typeface="Arial" charset="0"/>
              <a:ea typeface="ＭＳ Ｐゴシック"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FD Member Assistance</a:t>
            </a:r>
          </a:p>
        </p:txBody>
      </p:sp>
      <p:sp>
        <p:nvSpPr>
          <p:cNvPr id="14338" name="Content Placeholder 2"/>
          <p:cNvSpPr>
            <a:spLocks noGrp="1"/>
          </p:cNvSpPr>
          <p:nvPr>
            <p:ph idx="1"/>
          </p:nvPr>
        </p:nvSpPr>
        <p:spPr/>
        <p:txBody>
          <a:bodyPr/>
          <a:lstStyle/>
          <a:p>
            <a:r>
              <a:rPr lang="en-US" dirty="0">
                <a:latin typeface="Arial" charset="0"/>
                <a:ea typeface="ＭＳ Ｐゴシック" charset="0"/>
                <a:cs typeface="ＭＳ Ｐゴシック" charset="0"/>
              </a:rPr>
              <a:t>The Fireman’</a:t>
            </a:r>
            <a:r>
              <a:rPr lang="en-US" altLang="ja-JP" dirty="0">
                <a:latin typeface="Arial" charset="0"/>
                <a:ea typeface="ＭＳ Ｐゴシック" charset="0"/>
                <a:cs typeface="ＭＳ Ｐゴシック" charset="0"/>
              </a:rPr>
              <a:t>s Relief Fund: The </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relief fund</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was implemented to provide financial aid to fire department members. </a:t>
            </a:r>
            <a:r>
              <a:rPr lang="en-US" altLang="ja-JP" dirty="0" smtClean="0">
                <a:latin typeface="Arial" charset="0"/>
                <a:ea typeface="ＭＳ Ｐゴシック" charset="0"/>
                <a:cs typeface="ＭＳ Ｐゴシック" charset="0"/>
              </a:rPr>
              <a:t>Money </a:t>
            </a:r>
            <a:r>
              <a:rPr lang="en-US" altLang="ja-JP" dirty="0">
                <a:latin typeface="Arial" charset="0"/>
                <a:ea typeface="ＭＳ Ｐゴシック" charset="0"/>
                <a:cs typeface="ＭＳ Ｐゴシック" charset="0"/>
              </a:rPr>
              <a:t>for the fund is collected from a tax levy of ½ of 1% on fire insurance premiums within the rated fire district. </a:t>
            </a:r>
            <a:r>
              <a:rPr lang="en-US" altLang="ja-JP" dirty="0" smtClean="0">
                <a:latin typeface="Arial" charset="0"/>
                <a:ea typeface="ＭＳ Ｐゴシック" charset="0"/>
                <a:cs typeface="ＭＳ Ｐゴシック" charset="0"/>
              </a:rPr>
              <a:t>This </a:t>
            </a:r>
            <a:r>
              <a:rPr lang="en-US" altLang="ja-JP" dirty="0">
                <a:latin typeface="Arial" charset="0"/>
                <a:ea typeface="ＭＳ Ｐゴシック" charset="0"/>
                <a:cs typeface="ＭＳ Ｐゴシック" charset="0"/>
              </a:rPr>
              <a:t>fund provides financial aid to the firefighter </a:t>
            </a:r>
            <a:r>
              <a:rPr lang="en-US" altLang="ja-JP" dirty="0" smtClean="0">
                <a:latin typeface="Arial" charset="0"/>
                <a:ea typeface="ＭＳ Ｐゴシック" charset="0"/>
                <a:cs typeface="ＭＳ Ｐゴシック" charset="0"/>
              </a:rPr>
              <a:t>and his family </a:t>
            </a:r>
            <a:r>
              <a:rPr lang="en-US" altLang="ja-JP" dirty="0">
                <a:latin typeface="Arial" charset="0"/>
                <a:ea typeface="ＭＳ Ｐゴシック" charset="0"/>
                <a:cs typeface="ＭＳ Ｐゴシック" charset="0"/>
              </a:rPr>
              <a:t>in the event of serious injury, </a:t>
            </a:r>
            <a:r>
              <a:rPr lang="en-US" altLang="ja-JP" dirty="0" smtClean="0">
                <a:latin typeface="Arial" charset="0"/>
                <a:ea typeface="ＭＳ Ｐゴシック" charset="0"/>
                <a:cs typeface="ＭＳ Ｐゴシック" charset="0"/>
              </a:rPr>
              <a:t>sickness </a:t>
            </a:r>
            <a:r>
              <a:rPr lang="en-US" altLang="ja-JP" dirty="0">
                <a:latin typeface="Arial" charset="0"/>
                <a:ea typeface="ＭＳ Ｐゴシック" charset="0"/>
                <a:cs typeface="ＭＳ Ｐゴシック" charset="0"/>
              </a:rPr>
              <a:t>or death as a result of fire department operations.</a:t>
            </a:r>
          </a:p>
          <a:p>
            <a:endParaRPr lang="en-US" dirty="0">
              <a:latin typeface="Arial" charset="0"/>
              <a:ea typeface="ＭＳ Ｐゴシック" charset="0"/>
              <a:cs typeface="ＭＳ Ｐゴシック"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Roadway Safety</a:t>
            </a:r>
          </a:p>
        </p:txBody>
      </p:sp>
      <p:sp>
        <p:nvSpPr>
          <p:cNvPr id="124930" name="Content Placeholder 2"/>
          <p:cNvSpPr>
            <a:spLocks noGrp="1"/>
          </p:cNvSpPr>
          <p:nvPr>
            <p:ph idx="1"/>
          </p:nvPr>
        </p:nvSpPr>
        <p:spPr/>
        <p:txBody>
          <a:bodyPr/>
          <a:lstStyle/>
          <a:p>
            <a:r>
              <a:rPr lang="en-US" sz="2400" dirty="0">
                <a:latin typeface="Arial" charset="0"/>
                <a:ea typeface="ＭＳ Ｐゴシック" charset="0"/>
                <a:cs typeface="ＭＳ Ｐゴシック" charset="0"/>
              </a:rPr>
              <a:t>Traffic is typically redirected with a taper, which is basically a line of orange cones </a:t>
            </a:r>
            <a:r>
              <a:rPr lang="en-US" sz="2400" dirty="0" smtClean="0">
                <a:latin typeface="Arial" charset="0"/>
                <a:ea typeface="ＭＳ Ｐゴシック" charset="0"/>
                <a:cs typeface="ＭＳ Ｐゴシック" charset="0"/>
              </a:rPr>
              <a:t>placed to </a:t>
            </a:r>
            <a:r>
              <a:rPr lang="en-US" sz="2400" dirty="0">
                <a:latin typeface="Arial" charset="0"/>
                <a:ea typeface="ＭＳ Ｐゴシック" charset="0"/>
                <a:cs typeface="ＭＳ Ｐゴシック" charset="0"/>
              </a:rPr>
              <a:t>show </a:t>
            </a:r>
            <a:r>
              <a:rPr lang="en-US" sz="2400" dirty="0" smtClean="0">
                <a:latin typeface="Arial" charset="0"/>
                <a:ea typeface="ＭＳ Ｐゴシック" charset="0"/>
                <a:cs typeface="ＭＳ Ｐゴシック" charset="0"/>
              </a:rPr>
              <a:t>traffic</a:t>
            </a:r>
          </a:p>
          <a:p>
            <a:pPr marL="339725" lvl="1" indent="0">
              <a:buNone/>
            </a:pPr>
            <a:r>
              <a:rPr lang="en-US" sz="2200" dirty="0" smtClean="0">
                <a:latin typeface="Arial" charset="0"/>
                <a:ea typeface="ＭＳ Ｐゴシック" charset="0"/>
                <a:cs typeface="ＭＳ Ｐゴシック" charset="0"/>
              </a:rPr>
              <a:t>Which way </a:t>
            </a:r>
            <a:r>
              <a:rPr lang="en-US" sz="2200" dirty="0">
                <a:latin typeface="Arial" charset="0"/>
                <a:ea typeface="ＭＳ Ｐゴシック" charset="0"/>
                <a:cs typeface="ＭＳ Ｐゴシック" charset="0"/>
              </a:rPr>
              <a:t>to move </a:t>
            </a:r>
            <a:r>
              <a:rPr lang="en-US" sz="2200" dirty="0" smtClean="0">
                <a:latin typeface="Arial" charset="0"/>
                <a:ea typeface="ＭＳ Ｐゴシック" charset="0"/>
                <a:cs typeface="ＭＳ Ｐゴシック" charset="0"/>
              </a:rPr>
              <a:t>around</a:t>
            </a:r>
          </a:p>
          <a:p>
            <a:pPr marL="339725" indent="0">
              <a:buNone/>
            </a:pPr>
            <a:r>
              <a:rPr lang="en-US" sz="2400" dirty="0" smtClean="0">
                <a:latin typeface="Arial" charset="0"/>
                <a:ea typeface="ＭＳ Ｐゴシック" charset="0"/>
                <a:cs typeface="ＭＳ Ｐゴシック" charset="0"/>
              </a:rPr>
              <a:t>the </a:t>
            </a:r>
            <a:r>
              <a:rPr lang="en-US" sz="2400" dirty="0">
                <a:latin typeface="Arial" charset="0"/>
                <a:ea typeface="ＭＳ Ｐゴシック" charset="0"/>
                <a:cs typeface="ＭＳ Ｐゴシック" charset="0"/>
              </a:rPr>
              <a:t>scene.  </a:t>
            </a:r>
          </a:p>
          <a:p>
            <a:pPr lvl="1"/>
            <a:r>
              <a:rPr lang="en-US" sz="2400" dirty="0">
                <a:latin typeface="Arial" charset="0"/>
                <a:ea typeface="ＭＳ Ｐゴシック" charset="0"/>
              </a:rPr>
              <a:t>A properly </a:t>
            </a:r>
            <a:r>
              <a:rPr lang="en-US" sz="2400" dirty="0" smtClean="0">
                <a:latin typeface="Arial" charset="0"/>
                <a:ea typeface="ＭＳ Ｐゴシック" charset="0"/>
              </a:rPr>
              <a:t>positioned</a:t>
            </a:r>
          </a:p>
          <a:p>
            <a:pPr marL="457200" lvl="1" indent="-1588">
              <a:buNone/>
            </a:pPr>
            <a:r>
              <a:rPr lang="en-US" sz="2400" dirty="0" smtClean="0">
                <a:latin typeface="Arial" charset="0"/>
                <a:ea typeface="ＭＳ Ｐゴシック" charset="0"/>
              </a:rPr>
              <a:t>response </a:t>
            </a:r>
            <a:r>
              <a:rPr lang="en-US" sz="2400" dirty="0">
                <a:latin typeface="Arial" charset="0"/>
                <a:ea typeface="ＭＳ Ｐゴシック" charset="0"/>
              </a:rPr>
              <a:t>vehicle can </a:t>
            </a:r>
            <a:r>
              <a:rPr lang="en-US" sz="2400" dirty="0" smtClean="0">
                <a:latin typeface="Arial" charset="0"/>
                <a:ea typeface="ＭＳ Ｐゴシック" charset="0"/>
              </a:rPr>
              <a:t>also</a:t>
            </a:r>
          </a:p>
          <a:p>
            <a:pPr marL="457200" lvl="1" indent="-1588">
              <a:buNone/>
            </a:pPr>
            <a:r>
              <a:rPr lang="en-US" sz="2400" dirty="0" smtClean="0">
                <a:latin typeface="Arial" charset="0"/>
                <a:ea typeface="ＭＳ Ｐゴシック" charset="0"/>
              </a:rPr>
              <a:t>be </a:t>
            </a:r>
            <a:r>
              <a:rPr lang="en-US" sz="2400" dirty="0">
                <a:latin typeface="Arial" charset="0"/>
                <a:ea typeface="ＭＳ Ｐゴシック" charset="0"/>
              </a:rPr>
              <a:t>used, such as a fire </a:t>
            </a:r>
            <a:r>
              <a:rPr lang="en-US" sz="2400" dirty="0" smtClean="0">
                <a:latin typeface="Arial" charset="0"/>
                <a:ea typeface="ＭＳ Ｐゴシック" charset="0"/>
              </a:rPr>
              <a:t>or</a:t>
            </a:r>
          </a:p>
          <a:p>
            <a:pPr marL="457200" lvl="1" indent="-1588">
              <a:buNone/>
            </a:pPr>
            <a:r>
              <a:rPr lang="en-US" sz="2400" dirty="0" smtClean="0">
                <a:latin typeface="Arial" charset="0"/>
                <a:ea typeface="ＭＳ Ｐゴシック" charset="0"/>
              </a:rPr>
              <a:t>rescue vehicle with</a:t>
            </a:r>
          </a:p>
          <a:p>
            <a:pPr marL="457200" lvl="1" indent="-1588">
              <a:buNone/>
            </a:pPr>
            <a:r>
              <a:rPr lang="en-US" sz="2400" dirty="0" smtClean="0">
                <a:latin typeface="Arial" charset="0"/>
                <a:ea typeface="ＭＳ Ｐゴシック" charset="0"/>
              </a:rPr>
              <a:t>flashing </a:t>
            </a:r>
            <a:r>
              <a:rPr lang="en-US" sz="2400" dirty="0">
                <a:latin typeface="Arial" charset="0"/>
                <a:ea typeface="ＭＳ Ｐゴシック" charset="0"/>
              </a:rPr>
              <a:t>lights, or both. </a:t>
            </a:r>
          </a:p>
          <a:p>
            <a:pPr marL="455613" lvl="1" indent="1588"/>
            <a:r>
              <a:rPr lang="en-US" sz="2400" dirty="0" smtClean="0">
                <a:latin typeface="Arial" charset="0"/>
                <a:ea typeface="ＭＳ Ｐゴシック" charset="0"/>
              </a:rPr>
              <a:t> NCDOT </a:t>
            </a:r>
            <a:r>
              <a:rPr lang="en-US" sz="2400" dirty="0">
                <a:latin typeface="Arial" charset="0"/>
                <a:ea typeface="ＭＳ Ｐゴシック" charset="0"/>
              </a:rPr>
              <a:t>recommends that this practice be followed when setting up a taper with traffic cones.</a:t>
            </a:r>
          </a:p>
          <a:p>
            <a:endParaRPr lang="en-US" sz="2400" dirty="0">
              <a:latin typeface="Arial" charset="0"/>
              <a:ea typeface="ＭＳ Ｐゴシック" charset="0"/>
              <a:cs typeface="ＭＳ Ｐゴシック" charset="0"/>
            </a:endParaRPr>
          </a:p>
        </p:txBody>
      </p:sp>
      <p:pic>
        <p:nvPicPr>
          <p:cNvPr id="3" name="Picture 2" descr="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00" y="1905000"/>
            <a:ext cx="2438400" cy="3335825"/>
          </a:xfrm>
          <a:prstGeom prst="rect">
            <a:avLst/>
          </a:prstGeom>
          <a:solidFill>
            <a:srgbClr val="FFFFFF">
              <a:shade val="85000"/>
            </a:srgbClr>
          </a:solidFill>
          <a:ln w="38100" cap="rnd" cmpd="sng">
            <a:solidFill>
              <a:srgbClr val="FFFFFF"/>
            </a:solidFill>
          </a:ln>
          <a:effectLst>
            <a:outerShdw blurRad="50800" dist="38100" dir="2700000" algn="tl"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Roadway Safety</a:t>
            </a:r>
          </a:p>
        </p:txBody>
      </p:sp>
      <p:sp>
        <p:nvSpPr>
          <p:cNvPr id="125954" name="Content Placeholder 2"/>
          <p:cNvSpPr>
            <a:spLocks noGrp="1"/>
          </p:cNvSpPr>
          <p:nvPr>
            <p:ph idx="1"/>
          </p:nvPr>
        </p:nvSpPr>
        <p:spPr/>
        <p:txBody>
          <a:bodyPr/>
          <a:lstStyle/>
          <a:p>
            <a:r>
              <a:rPr lang="en-US" dirty="0">
                <a:latin typeface="Arial" charset="0"/>
                <a:ea typeface="ＭＳ Ｐゴシック" charset="0"/>
                <a:cs typeface="ＭＳ Ｐゴシック" charset="0"/>
              </a:rPr>
              <a:t>Goals of first arriving fire and rescue vehicles:</a:t>
            </a:r>
          </a:p>
          <a:p>
            <a:pPr lvl="1"/>
            <a:r>
              <a:rPr lang="en-US" sz="2800" dirty="0">
                <a:latin typeface="Arial" charset="0"/>
                <a:ea typeface="ＭＳ Ｐゴシック" charset="0"/>
              </a:rPr>
              <a:t>Scene and personal safety.</a:t>
            </a:r>
          </a:p>
          <a:p>
            <a:pPr lvl="1"/>
            <a:r>
              <a:rPr lang="en-US" sz="2800" dirty="0">
                <a:latin typeface="Arial" charset="0"/>
                <a:ea typeface="ＭＳ Ｐゴシック" charset="0"/>
              </a:rPr>
              <a:t>Patient extrication and treatment.</a:t>
            </a:r>
          </a:p>
          <a:p>
            <a:pPr lvl="1"/>
            <a:r>
              <a:rPr lang="en-US" sz="2800" dirty="0">
                <a:latin typeface="Arial" charset="0"/>
                <a:ea typeface="ＭＳ Ｐゴシック" charset="0"/>
              </a:rPr>
              <a:t>Fire and spill control.</a:t>
            </a:r>
          </a:p>
          <a:p>
            <a:pPr lvl="1"/>
            <a:r>
              <a:rPr lang="en-US" sz="2800" dirty="0">
                <a:latin typeface="Arial" charset="0"/>
                <a:ea typeface="ＭＳ Ｐゴシック" charset="0"/>
              </a:rPr>
              <a:t>Environmental impact containment.</a:t>
            </a:r>
          </a:p>
          <a:p>
            <a:endParaRPr lang="en-US" dirty="0">
              <a:latin typeface="Arial" charset="0"/>
              <a:ea typeface="ＭＳ Ｐゴシック" charset="0"/>
              <a:cs typeface="ＭＳ Ｐゴシック" charset="0"/>
            </a:endParaRPr>
          </a:p>
        </p:txBody>
      </p:sp>
      <p:pic>
        <p:nvPicPr>
          <p:cNvPr id="3" name="Picture 2" descr="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0" y="4267200"/>
            <a:ext cx="4571695" cy="1658002"/>
          </a:xfrm>
          <a:prstGeom prst="rect">
            <a:avLst/>
          </a:prstGeom>
          <a:solidFill>
            <a:srgbClr val="FFFFFF">
              <a:shade val="85000"/>
            </a:srgbClr>
          </a:solidFill>
          <a:ln w="28575" cap="sq" cmpd="sng">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h="38100" prst="relaxedInset"/>
            <a:bevelB h="38100"/>
            <a:contourClr>
              <a:srgbClr val="FFFFFF"/>
            </a:contourClr>
          </a:sp3d>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Roadway Safety</a:t>
            </a:r>
          </a:p>
        </p:txBody>
      </p:sp>
      <p:sp>
        <p:nvSpPr>
          <p:cNvPr id="126978" name="Content Placeholder 2"/>
          <p:cNvSpPr>
            <a:spLocks noGrp="1"/>
          </p:cNvSpPr>
          <p:nvPr>
            <p:ph idx="1"/>
          </p:nvPr>
        </p:nvSpPr>
        <p:spPr/>
        <p:txBody>
          <a:bodyPr/>
          <a:lstStyle/>
          <a:p>
            <a:r>
              <a:rPr lang="en-US" dirty="0">
                <a:latin typeface="Arial" charset="0"/>
                <a:ea typeface="ＭＳ Ｐゴシック" charset="0"/>
                <a:cs typeface="ＭＳ Ｐゴシック" charset="0"/>
              </a:rPr>
              <a:t>Goals of first arriving EMS vehicles:</a:t>
            </a:r>
          </a:p>
          <a:p>
            <a:pPr lvl="1"/>
            <a:r>
              <a:rPr lang="en-US" sz="2800" dirty="0">
                <a:latin typeface="Arial" charset="0"/>
                <a:ea typeface="ＭＳ Ｐゴシック" charset="0"/>
              </a:rPr>
              <a:t>Scene and personal safety.</a:t>
            </a:r>
          </a:p>
          <a:p>
            <a:pPr lvl="1"/>
            <a:r>
              <a:rPr lang="en-US" sz="2800" dirty="0">
                <a:latin typeface="Arial" charset="0"/>
                <a:ea typeface="ＭＳ Ｐゴシック" charset="0"/>
              </a:rPr>
              <a:t>Rapid triage and treatment.</a:t>
            </a:r>
          </a:p>
          <a:p>
            <a:pPr lvl="1"/>
            <a:r>
              <a:rPr lang="en-US" sz="2800" dirty="0">
                <a:latin typeface="Arial" charset="0"/>
                <a:ea typeface="ＭＳ Ｐゴシック" charset="0"/>
              </a:rPr>
              <a:t>Evaluation of transportation priority and method.</a:t>
            </a:r>
          </a:p>
          <a:p>
            <a:pPr lvl="1"/>
            <a:r>
              <a:rPr lang="en-US" sz="2800" dirty="0">
                <a:latin typeface="Arial" charset="0"/>
                <a:ea typeface="ＭＳ Ｐゴシック" charset="0"/>
              </a:rPr>
              <a:t>Safe transportation.</a:t>
            </a:r>
          </a:p>
          <a:p>
            <a:r>
              <a:rPr lang="en-US" sz="2400" dirty="0">
                <a:latin typeface="Arial" charset="0"/>
                <a:ea typeface="ＭＳ Ｐゴシック" charset="0"/>
                <a:cs typeface="ＭＳ Ｐゴシック" charset="0"/>
              </a:rPr>
              <a:t>EMS transport agencies should park on the downstream side of an incident. This allows for easy patient access without interfering in fire and rescue operations.</a:t>
            </a:r>
          </a:p>
          <a:p>
            <a:endParaRPr lang="en-US" sz="3000"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Roadway Safety</a:t>
            </a:r>
          </a:p>
        </p:txBody>
      </p:sp>
      <p:sp>
        <p:nvSpPr>
          <p:cNvPr id="128002" name="Content Placeholder 2"/>
          <p:cNvSpPr>
            <a:spLocks noGrp="1"/>
          </p:cNvSpPr>
          <p:nvPr>
            <p:ph idx="1"/>
          </p:nvPr>
        </p:nvSpPr>
        <p:spPr/>
        <p:txBody>
          <a:bodyPr/>
          <a:lstStyle/>
          <a:p>
            <a:r>
              <a:rPr lang="en-US" sz="2400" dirty="0">
                <a:latin typeface="Arial" charset="0"/>
                <a:ea typeface="ＭＳ Ｐゴシック" charset="0"/>
                <a:cs typeface="ＭＳ Ｐゴシック" charset="0"/>
              </a:rPr>
              <a:t>Goals of first arriving law enforcement vehicles:</a:t>
            </a:r>
          </a:p>
          <a:p>
            <a:pPr lvl="1"/>
            <a:r>
              <a:rPr lang="en-US" sz="2000" dirty="0">
                <a:latin typeface="Arial" charset="0"/>
                <a:ea typeface="ＭＳ Ｐゴシック" charset="0"/>
              </a:rPr>
              <a:t>Scene and personnel safety.</a:t>
            </a:r>
          </a:p>
          <a:p>
            <a:pPr lvl="1"/>
            <a:r>
              <a:rPr lang="en-US" sz="2000" dirty="0">
                <a:latin typeface="Arial" charset="0"/>
                <a:ea typeface="ＭＳ Ｐゴシック" charset="0"/>
              </a:rPr>
              <a:t>Securing evidence and enforcing motor vehicle laws.</a:t>
            </a:r>
          </a:p>
          <a:p>
            <a:pPr lvl="1"/>
            <a:r>
              <a:rPr lang="en-US" sz="2000" dirty="0">
                <a:latin typeface="Arial" charset="0"/>
                <a:ea typeface="ＭＳ Ｐゴシック" charset="0"/>
              </a:rPr>
              <a:t>Information gathering and managing tow response.</a:t>
            </a:r>
          </a:p>
          <a:p>
            <a:pPr lvl="1"/>
            <a:r>
              <a:rPr lang="en-US" sz="2000" dirty="0">
                <a:latin typeface="Arial" charset="0"/>
                <a:ea typeface="ＭＳ Ｐゴシック" charset="0"/>
              </a:rPr>
              <a:t>Clearing the scene and resuming traffic flow. </a:t>
            </a:r>
          </a:p>
          <a:p>
            <a:r>
              <a:rPr lang="en-US" sz="2400" dirty="0">
                <a:latin typeface="Arial" charset="0"/>
                <a:ea typeface="ＭＳ Ｐゴシック" charset="0"/>
                <a:cs typeface="ＭＳ Ｐゴシック" charset="0"/>
              </a:rPr>
              <a:t>Law enforcement agencies should park at a distance on the upstream side of the incident.  </a:t>
            </a:r>
          </a:p>
          <a:p>
            <a:pPr lvl="1"/>
            <a:r>
              <a:rPr lang="en-US" sz="2000" dirty="0">
                <a:latin typeface="Arial" charset="0"/>
                <a:ea typeface="ＭＳ Ｐゴシック" charset="0"/>
              </a:rPr>
              <a:t>This allows oncoming motorists an advanced notification of the incident scene.</a:t>
            </a:r>
          </a:p>
          <a:p>
            <a:endParaRPr lang="en-US" sz="2200" dirty="0">
              <a:latin typeface="Arial" charset="0"/>
              <a:ea typeface="ＭＳ Ｐゴシック" charset="0"/>
              <a:cs typeface="ＭＳ Ｐゴシック"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Roadway Safety</a:t>
            </a:r>
          </a:p>
        </p:txBody>
      </p:sp>
      <p:sp>
        <p:nvSpPr>
          <p:cNvPr id="129026" name="Content Placeholder 2"/>
          <p:cNvSpPr>
            <a:spLocks noGrp="1"/>
          </p:cNvSpPr>
          <p:nvPr>
            <p:ph idx="1"/>
          </p:nvPr>
        </p:nvSpPr>
        <p:spPr/>
        <p:txBody>
          <a:bodyPr/>
          <a:lstStyle/>
          <a:p>
            <a:r>
              <a:rPr lang="en-US" dirty="0">
                <a:latin typeface="Arial" charset="0"/>
                <a:ea typeface="ＭＳ Ｐゴシック" charset="0"/>
                <a:cs typeface="ＭＳ Ｐゴシック" charset="0"/>
              </a:rPr>
              <a:t>Goals of an Incident Management Patrol are:</a:t>
            </a:r>
          </a:p>
          <a:p>
            <a:pPr lvl="1"/>
            <a:r>
              <a:rPr lang="en-US" dirty="0">
                <a:latin typeface="Arial" charset="0"/>
                <a:ea typeface="ＭＳ Ｐゴシック" charset="0"/>
              </a:rPr>
              <a:t>Set up short-term traffic control for other responders upstream of the incident or reroute traffic.</a:t>
            </a:r>
          </a:p>
          <a:p>
            <a:pPr lvl="1"/>
            <a:r>
              <a:rPr lang="en-US" dirty="0">
                <a:latin typeface="Arial" charset="0"/>
                <a:ea typeface="ＭＳ Ｐゴシック" charset="0"/>
              </a:rPr>
              <a:t>Clear debris, including vehicles, from the roadway.</a:t>
            </a:r>
          </a:p>
          <a:p>
            <a:pPr lvl="1"/>
            <a:r>
              <a:rPr lang="en-US" dirty="0">
                <a:latin typeface="Arial" charset="0"/>
                <a:ea typeface="ＭＳ Ｐゴシック" charset="0"/>
              </a:rPr>
              <a:t>Assist emergency responders.</a:t>
            </a:r>
          </a:p>
          <a:p>
            <a:pPr lvl="1"/>
            <a:r>
              <a:rPr lang="en-US" dirty="0">
                <a:latin typeface="Arial" charset="0"/>
                <a:ea typeface="ＭＳ Ｐゴシック" charset="0"/>
              </a:rPr>
              <a:t>Restore traffic flow.</a:t>
            </a:r>
          </a:p>
          <a:p>
            <a:pPr lvl="1"/>
            <a:endParaRPr lang="en-US" dirty="0">
              <a:latin typeface="Arial" charset="0"/>
              <a:ea typeface="ＭＳ Ｐゴシック"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Roadway Safety</a:t>
            </a:r>
          </a:p>
        </p:txBody>
      </p:sp>
      <p:sp>
        <p:nvSpPr>
          <p:cNvPr id="130050" name="Content Placeholder 2"/>
          <p:cNvSpPr>
            <a:spLocks noGrp="1"/>
          </p:cNvSpPr>
          <p:nvPr>
            <p:ph idx="1"/>
          </p:nvPr>
        </p:nvSpPr>
        <p:spPr/>
        <p:txBody>
          <a:bodyPr/>
          <a:lstStyle/>
          <a:p>
            <a:r>
              <a:rPr lang="en-US" dirty="0">
                <a:latin typeface="Arial" charset="0"/>
                <a:ea typeface="ＭＳ Ｐゴシック" charset="0"/>
                <a:cs typeface="ＭＳ Ｐゴシック" charset="0"/>
              </a:rPr>
              <a:t>Role of the Towing and Recovery services as a key component to the restoration phase of the incident:</a:t>
            </a:r>
          </a:p>
          <a:p>
            <a:pPr lvl="1"/>
            <a:r>
              <a:rPr lang="en-US" sz="2800" dirty="0">
                <a:latin typeface="Arial" charset="0"/>
                <a:ea typeface="ＭＳ Ｐゴシック" charset="0"/>
              </a:rPr>
              <a:t>Scene and personnel safety.</a:t>
            </a:r>
          </a:p>
          <a:p>
            <a:pPr lvl="1"/>
            <a:r>
              <a:rPr lang="en-US" sz="2800" dirty="0">
                <a:latin typeface="Arial" charset="0"/>
                <a:ea typeface="ＭＳ Ｐゴシック" charset="0"/>
              </a:rPr>
              <a:t>Controlling and containing fluids.</a:t>
            </a:r>
          </a:p>
          <a:p>
            <a:pPr lvl="1"/>
            <a:r>
              <a:rPr lang="en-US" sz="2800" dirty="0">
                <a:latin typeface="Arial" charset="0"/>
                <a:ea typeface="ＭＳ Ｐゴシック" charset="0"/>
              </a:rPr>
              <a:t>Removing debris.</a:t>
            </a:r>
          </a:p>
          <a:p>
            <a:pPr lvl="1"/>
            <a:r>
              <a:rPr lang="en-US" sz="2800" dirty="0">
                <a:latin typeface="Arial" charset="0"/>
                <a:ea typeface="ＭＳ Ｐゴシック" charset="0"/>
              </a:rPr>
              <a:t>Clearing the scene.</a:t>
            </a:r>
          </a:p>
          <a:p>
            <a:endParaRPr lang="en-US" dirty="0">
              <a:latin typeface="Arial" charset="0"/>
              <a:ea typeface="ＭＳ Ｐゴシック" charset="0"/>
              <a:cs typeface="ＭＳ Ｐゴシック" charset="0"/>
            </a:endParaRPr>
          </a:p>
        </p:txBody>
      </p:sp>
      <p:sp>
        <p:nvSpPr>
          <p:cNvPr id="130051" name="TextBox 2"/>
          <p:cNvSpPr txBox="1">
            <a:spLocks noChangeArrowheads="1"/>
          </p:cNvSpPr>
          <p:nvPr/>
        </p:nvSpPr>
        <p:spPr bwMode="auto">
          <a:xfrm>
            <a:off x="2514600" y="5029200"/>
            <a:ext cx="62642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600" dirty="0">
                <a:solidFill>
                  <a:srgbClr val="0000FF"/>
                </a:solidFill>
                <a:latin typeface="Arial" charset="0"/>
                <a:cs typeface="Arial" charset="0"/>
              </a:rPr>
              <a:t>Review the N.C. Highway Incident Safety</a:t>
            </a:r>
          </a:p>
          <a:p>
            <a:pPr algn="ctr"/>
            <a:r>
              <a:rPr lang="en-US" sz="2600" dirty="0">
                <a:solidFill>
                  <a:srgbClr val="0000FF"/>
                </a:solidFill>
                <a:latin typeface="Arial" charset="0"/>
                <a:cs typeface="Arial" charset="0"/>
              </a:rPr>
              <a:t>2009 training video from OSFM</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Safe Training</a:t>
            </a:r>
          </a:p>
        </p:txBody>
      </p:sp>
      <p:sp>
        <p:nvSpPr>
          <p:cNvPr id="131074" name="Content Placeholder 2"/>
          <p:cNvSpPr>
            <a:spLocks noGrp="1"/>
          </p:cNvSpPr>
          <p:nvPr>
            <p:ph idx="1"/>
          </p:nvPr>
        </p:nvSpPr>
        <p:spPr/>
        <p:txBody>
          <a:bodyPr/>
          <a:lstStyle/>
          <a:p>
            <a:r>
              <a:rPr lang="en-US" sz="2400" dirty="0">
                <a:latin typeface="Arial" charset="0"/>
                <a:ea typeface="ＭＳ Ｐゴシック" charset="0"/>
                <a:cs typeface="ＭＳ Ｐゴシック" charset="0"/>
              </a:rPr>
              <a:t>Firefighters generally are well trained and have excellent equipment, yet deaths and injuries during training operations still occur.  Identify the leading types of injuries.</a:t>
            </a:r>
          </a:p>
          <a:p>
            <a:pPr lvl="1"/>
            <a:r>
              <a:rPr lang="en-US" sz="2000" dirty="0">
                <a:latin typeface="Arial" charset="0"/>
                <a:ea typeface="ＭＳ Ｐゴシック" charset="0"/>
              </a:rPr>
              <a:t>Sprains and strains often caused by improper lifting techniques, anxiety, improper use of equipment and others.  Improper lifting techniques and slips and falls are the two most common activities that result in injury.</a:t>
            </a:r>
          </a:p>
          <a:p>
            <a:pPr lvl="1"/>
            <a:r>
              <a:rPr lang="en-US" sz="2000" dirty="0">
                <a:latin typeface="Arial" charset="0"/>
                <a:ea typeface="ＭＳ Ｐゴシック" charset="0"/>
              </a:rPr>
              <a:t>Wounds and cuts often caused by failure to wear gloves and other protective clothing, as well as improper use of equipment.</a:t>
            </a:r>
          </a:p>
          <a:p>
            <a:pPr lvl="1"/>
            <a:r>
              <a:rPr lang="en-US" sz="2000" dirty="0">
                <a:latin typeface="Arial" charset="0"/>
                <a:ea typeface="ＭＳ Ｐゴシック" charset="0"/>
              </a:rPr>
              <a:t>Burns caused by exposure to fire products are common.</a:t>
            </a:r>
          </a:p>
          <a:p>
            <a:endParaRPr lang="en-US" dirty="0">
              <a:latin typeface="Arial" charset="0"/>
              <a:ea typeface="ＭＳ Ｐゴシック" charset="0"/>
              <a:cs typeface="ＭＳ Ｐゴシック"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8020"/>
            <a:ext cx="9144000" cy="5867400"/>
          </a:xfrm>
          <a:prstGeom prst="rect">
            <a:avLst/>
          </a:prstGeom>
        </p:spPr>
      </p:pic>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Safe Training</a:t>
            </a:r>
          </a:p>
        </p:txBody>
      </p:sp>
      <p:sp>
        <p:nvSpPr>
          <p:cNvPr id="132098" name="Content Placeholder 2"/>
          <p:cNvSpPr>
            <a:spLocks noGrp="1"/>
          </p:cNvSpPr>
          <p:nvPr>
            <p:ph idx="1"/>
          </p:nvPr>
        </p:nvSpPr>
        <p:spPr/>
        <p:txBody>
          <a:bodyPr/>
          <a:lstStyle/>
          <a:p>
            <a:r>
              <a:rPr lang="en-US" dirty="0">
                <a:latin typeface="Arial" charset="0"/>
                <a:ea typeface="ＭＳ Ｐゴシック" charset="0"/>
                <a:cs typeface="ＭＳ Ｐゴシック" charset="0"/>
              </a:rPr>
              <a:t>Before training sessions begin, the structure, equipment to be used, and other aspects of the operation should be examined.  </a:t>
            </a:r>
          </a:p>
          <a:p>
            <a:r>
              <a:rPr lang="en-US" dirty="0">
                <a:latin typeface="Arial" charset="0"/>
                <a:ea typeface="ＭＳ Ｐゴシック" charset="0"/>
                <a:cs typeface="ＭＳ Ｐゴシック" charset="0"/>
              </a:rPr>
              <a:t>Necessary repairs should be made to all of these before the training exercise begins.</a:t>
            </a:r>
          </a:p>
          <a:p>
            <a:endParaRPr lang="en-US" dirty="0">
              <a:latin typeface="Arial" charset="0"/>
              <a:ea typeface="ＭＳ Ｐゴシック" charset="0"/>
              <a:cs typeface="ＭＳ Ｐゴシック" charset="0"/>
            </a:endParaRPr>
          </a:p>
        </p:txBody>
      </p:sp>
      <p:pic>
        <p:nvPicPr>
          <p:cNvPr id="5" name="Picture 22" descr="OSFM - Color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2413" y="6172200"/>
            <a:ext cx="119538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0000"/>
          <a:stretch/>
        </p:blipFill>
        <p:spPr bwMode="auto">
          <a:xfrm>
            <a:off x="0" y="1629285"/>
            <a:ext cx="2133600" cy="5262622"/>
          </a:xfrm>
          <a:prstGeom prst="rect">
            <a:avLst/>
          </a:prstGeom>
          <a:noFill/>
          <a:ln>
            <a:noFill/>
          </a:ln>
          <a:effectLst>
            <a:outerShdw blurRad="127000" dist="126999" dir="2700000" algn="ctr" rotWithShape="0">
              <a:srgbClr val="2D2F2A">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round/>
                <a:headEnd/>
                <a:tailEnd/>
              </a14:hiddenLine>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Station Safety</a:t>
            </a:r>
          </a:p>
        </p:txBody>
      </p:sp>
      <p:sp>
        <p:nvSpPr>
          <p:cNvPr id="133122" name="Content Placeholder 2"/>
          <p:cNvSpPr>
            <a:spLocks noGrp="1"/>
          </p:cNvSpPr>
          <p:nvPr>
            <p:ph idx="1"/>
          </p:nvPr>
        </p:nvSpPr>
        <p:spPr/>
        <p:txBody>
          <a:bodyPr/>
          <a:lstStyle/>
          <a:p>
            <a:r>
              <a:rPr lang="en-US" sz="2400" dirty="0">
                <a:latin typeface="Arial" charset="0"/>
                <a:ea typeface="ＭＳ Ｐゴシック" charset="0"/>
                <a:cs typeface="ＭＳ Ｐゴシック" charset="0"/>
              </a:rPr>
              <a:t>Accidents in the station / facility include:</a:t>
            </a:r>
          </a:p>
          <a:p>
            <a:pPr lvl="1"/>
            <a:r>
              <a:rPr lang="en-US" sz="2000" dirty="0">
                <a:latin typeface="Arial" charset="0"/>
                <a:ea typeface="ＭＳ Ｐゴシック" charset="0"/>
              </a:rPr>
              <a:t>Safety hazards in the fire station can result in accidents to firefighters and visitors. </a:t>
            </a:r>
            <a:r>
              <a:rPr lang="en-US" sz="2000" dirty="0" smtClean="0">
                <a:latin typeface="Arial" charset="0"/>
                <a:ea typeface="ＭＳ Ｐゴシック" charset="0"/>
              </a:rPr>
              <a:t>The </a:t>
            </a:r>
            <a:r>
              <a:rPr lang="en-US" sz="2000" dirty="0">
                <a:latin typeface="Arial" charset="0"/>
                <a:ea typeface="ＭＳ Ｐゴシック" charset="0"/>
              </a:rPr>
              <a:t>Safety Officer should make sure all hazards are corrected.</a:t>
            </a:r>
          </a:p>
          <a:p>
            <a:pPr lvl="1"/>
            <a:r>
              <a:rPr lang="en-US" sz="2000" dirty="0">
                <a:latin typeface="Arial" charset="0"/>
                <a:ea typeface="ＭＳ Ｐゴシック" charset="0"/>
              </a:rPr>
              <a:t>Accidents most associated with performing station duties include back strains, bruises, sprains and fractures. </a:t>
            </a:r>
            <a:r>
              <a:rPr lang="en-US" sz="2000" dirty="0" smtClean="0">
                <a:latin typeface="Arial" charset="0"/>
                <a:ea typeface="ＭＳ Ｐゴシック" charset="0"/>
              </a:rPr>
              <a:t>Back </a:t>
            </a:r>
            <a:r>
              <a:rPr lang="en-US" sz="2000" dirty="0">
                <a:latin typeface="Arial" charset="0"/>
                <a:ea typeface="ＭＳ Ｐゴシック" charset="0"/>
              </a:rPr>
              <a:t>strain represents the most expensive in terms of cost and time out of work.</a:t>
            </a:r>
          </a:p>
          <a:p>
            <a:pPr lvl="1"/>
            <a:r>
              <a:rPr lang="en-US" sz="2000" dirty="0">
                <a:latin typeface="Arial" charset="0"/>
                <a:ea typeface="ＭＳ Ｐゴシック" charset="0"/>
              </a:rPr>
              <a:t>Proper training in lifting and carrying can prevent many accidents listed above.</a:t>
            </a:r>
          </a:p>
          <a:p>
            <a:endParaRPr lang="en-US" dirty="0">
              <a:latin typeface="Arial" charset="0"/>
              <a:ea typeface="ＭＳ Ｐゴシック" charset="0"/>
              <a:cs typeface="ＭＳ Ｐゴシック"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Station Safety</a:t>
            </a:r>
          </a:p>
        </p:txBody>
      </p:sp>
      <p:sp>
        <p:nvSpPr>
          <p:cNvPr id="134146" name="Content Placeholder 2"/>
          <p:cNvSpPr>
            <a:spLocks noGrp="1"/>
          </p:cNvSpPr>
          <p:nvPr>
            <p:ph idx="1"/>
          </p:nvPr>
        </p:nvSpPr>
        <p:spPr/>
        <p:txBody>
          <a:bodyPr/>
          <a:lstStyle/>
          <a:p>
            <a:r>
              <a:rPr lang="en-US" dirty="0">
                <a:latin typeface="Arial" charset="0"/>
                <a:ea typeface="ＭＳ Ｐゴシック" charset="0"/>
                <a:cs typeface="ＭＳ Ｐゴシック" charset="0"/>
              </a:rPr>
              <a:t>Prevent in-station accidents.</a:t>
            </a:r>
            <a:endParaRPr lang="en-US" sz="1800" dirty="0">
              <a:latin typeface="Arial" charset="0"/>
              <a:ea typeface="ＭＳ Ｐゴシック" charset="0"/>
              <a:cs typeface="ＭＳ Ｐゴシック" charset="0"/>
            </a:endParaRPr>
          </a:p>
          <a:p>
            <a:pPr lvl="1"/>
            <a:r>
              <a:rPr lang="en-US" sz="2800" dirty="0">
                <a:latin typeface="Arial" charset="0"/>
                <a:ea typeface="ＭＳ Ｐゴシック" charset="0"/>
              </a:rPr>
              <a:t>Inspect the station on a regular basis to ensure good housekeeping.</a:t>
            </a:r>
            <a:endParaRPr lang="en-US" sz="1800" dirty="0">
              <a:latin typeface="Arial" charset="0"/>
              <a:ea typeface="ＭＳ Ｐゴシック" charset="0"/>
            </a:endParaRPr>
          </a:p>
          <a:p>
            <a:pPr lvl="1"/>
            <a:r>
              <a:rPr lang="en-US" sz="2800" dirty="0">
                <a:latin typeface="Arial" charset="0"/>
                <a:ea typeface="ＭＳ Ｐゴシック" charset="0"/>
              </a:rPr>
              <a:t>Appoint a station safety officer who can develop and implement safety procedures.</a:t>
            </a:r>
            <a:endParaRPr lang="en-US" sz="1800" dirty="0">
              <a:latin typeface="Arial" charset="0"/>
              <a:ea typeface="ＭＳ Ｐゴシック" charset="0"/>
            </a:endParaRPr>
          </a:p>
          <a:p>
            <a:pPr lvl="1"/>
            <a:r>
              <a:rPr lang="en-US" sz="2800" dirty="0">
                <a:latin typeface="Arial" charset="0"/>
                <a:ea typeface="ＭＳ Ｐゴシック" charset="0"/>
              </a:rPr>
              <a:t>Develop physical fitness safety guidelines for all personnel.</a:t>
            </a:r>
            <a:endParaRPr lang="en-US" sz="1800" dirty="0">
              <a:latin typeface="Arial" charset="0"/>
              <a:ea typeface="ＭＳ Ｐゴシック" charset="0"/>
            </a:endParaRPr>
          </a:p>
          <a:p>
            <a:endParaRPr lang="en-US" dirty="0">
              <a:latin typeface="Arial" charset="0"/>
              <a:ea typeface="ＭＳ Ｐゴシック" charset="0"/>
              <a:cs typeface="ＭＳ Ｐゴシック"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a:spLocks noGrp="1"/>
          </p:cNvSpPr>
          <p:nvPr>
            <p:ph idx="1"/>
          </p:nvPr>
        </p:nvSpPr>
        <p:spPr/>
        <p:txBody>
          <a:bodyPr/>
          <a:lstStyle/>
          <a:p>
            <a:r>
              <a:rPr lang="en-US" dirty="0">
                <a:latin typeface="Arial" charset="0"/>
                <a:ea typeface="ＭＳ Ｐゴシック" charset="0"/>
                <a:cs typeface="ＭＳ Ｐゴシック" charset="0"/>
              </a:rPr>
              <a:t>Workers</a:t>
            </a:r>
            <a:r>
              <a:rPr lang="en-US" altLang="ja-JP" dirty="0">
                <a:latin typeface="Arial" charset="0"/>
                <a:ea typeface="ＭＳ Ｐゴシック" charset="0"/>
                <a:cs typeface="ＭＳ Ｐゴシック" charset="0"/>
              </a:rPr>
              <a:t> Compensation: This is a compulsory insurance that covers illness, injuries, or death caused by traumatic injuries that occur while performing the duties of a firefighter.</a:t>
            </a:r>
          </a:p>
          <a:p>
            <a:endParaRPr lang="en-US" dirty="0">
              <a:latin typeface="Arial" charset="0"/>
              <a:ea typeface="ＭＳ Ｐゴシック" charset="0"/>
              <a:cs typeface="ＭＳ Ｐゴシック" charset="0"/>
            </a:endParaRPr>
          </a:p>
        </p:txBody>
      </p:sp>
      <p:sp>
        <p:nvSpPr>
          <p:cNvPr id="6" name="Title 1"/>
          <p:cNvSpPr>
            <a:spLocks noGrp="1"/>
          </p:cNvSpPr>
          <p:nvPr>
            <p:ph type="title"/>
          </p:nvPr>
        </p:nvSpPr>
        <p:spPr/>
        <p:txBody>
          <a:bodyPr/>
          <a:lstStyle/>
          <a:p>
            <a:pPr>
              <a:defRPr/>
            </a:pPr>
            <a:r>
              <a:rPr lang="en-US" dirty="0">
                <a:latin typeface="FrnkGothITC Hv BT" charset="0"/>
                <a:ea typeface="ＭＳ Ｐゴシック" charset="0"/>
                <a:cs typeface="ＭＳ Ｐゴシック" charset="0"/>
              </a:rPr>
              <a:t>FD Member Assistance</a:t>
            </a:r>
          </a:p>
        </p:txBody>
      </p:sp>
      <p:pic>
        <p:nvPicPr>
          <p:cNvPr id="2" name="Picture 1"/>
          <p:cNvPicPr>
            <a:picLocks noChangeAspect="1"/>
          </p:cNvPicPr>
          <p:nvPr/>
        </p:nvPicPr>
        <p:blipFill>
          <a:blip r:embed="rId2"/>
          <a:stretch>
            <a:fillRect/>
          </a:stretch>
        </p:blipFill>
        <p:spPr>
          <a:xfrm>
            <a:off x="2209800" y="2971800"/>
            <a:ext cx="8305800" cy="5105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Review</a:t>
            </a:r>
          </a:p>
        </p:txBody>
      </p:sp>
      <p:sp>
        <p:nvSpPr>
          <p:cNvPr id="135170" name="Content Placeholder 2"/>
          <p:cNvSpPr>
            <a:spLocks noGrp="1"/>
          </p:cNvSpPr>
          <p:nvPr>
            <p:ph idx="1"/>
          </p:nvPr>
        </p:nvSpPr>
        <p:spPr/>
        <p:txBody>
          <a:bodyPr/>
          <a:lstStyle/>
          <a:p>
            <a:r>
              <a:rPr lang="en-US" dirty="0">
                <a:latin typeface="Arial" charset="0"/>
                <a:ea typeface="ＭＳ Ｐゴシック" charset="0"/>
                <a:cs typeface="ＭＳ Ｐゴシック" charset="0"/>
              </a:rPr>
              <a:t>Review in detail the safety procedures that the Firefighter I candidate should </a:t>
            </a:r>
            <a:r>
              <a:rPr lang="en-US" dirty="0" smtClean="0">
                <a:latin typeface="Arial" charset="0"/>
                <a:ea typeface="ＭＳ Ｐゴシック" charset="0"/>
                <a:cs typeface="ＭＳ Ｐゴシック" charset="0"/>
              </a:rPr>
              <a:t>use </a:t>
            </a:r>
            <a:r>
              <a:rPr lang="en-US" dirty="0">
                <a:latin typeface="Arial" charset="0"/>
                <a:ea typeface="ＭＳ Ｐゴシック" charset="0"/>
                <a:cs typeface="ＭＳ Ｐゴシック" charset="0"/>
              </a:rPr>
              <a:t>on the fire ground.</a:t>
            </a:r>
          </a:p>
          <a:p>
            <a:r>
              <a:rPr lang="en-US" dirty="0">
                <a:latin typeface="Arial" charset="0"/>
                <a:ea typeface="ＭＳ Ｐゴシック" charset="0"/>
                <a:cs typeface="ＭＳ Ｐゴシック" charset="0"/>
              </a:rPr>
              <a:t>Review each of the safety procedures for responding on fire department apparatus. </a:t>
            </a:r>
          </a:p>
          <a:p>
            <a:endParaRPr lang="en-US" dirty="0">
              <a:latin typeface="Arial" charset="0"/>
              <a:ea typeface="ＭＳ Ｐゴシック" charset="0"/>
              <a:cs typeface="ＭＳ Ｐゴシック"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Review</a:t>
            </a:r>
          </a:p>
        </p:txBody>
      </p:sp>
      <p:sp>
        <p:nvSpPr>
          <p:cNvPr id="136194" name="Content Placeholder 2"/>
          <p:cNvSpPr>
            <a:spLocks noGrp="1"/>
          </p:cNvSpPr>
          <p:nvPr>
            <p:ph idx="1"/>
          </p:nvPr>
        </p:nvSpPr>
        <p:spPr/>
        <p:txBody>
          <a:bodyPr/>
          <a:lstStyle/>
          <a:p>
            <a:r>
              <a:rPr lang="en-US" dirty="0">
                <a:latin typeface="Arial" charset="0"/>
                <a:ea typeface="ＭＳ Ｐゴシック" charset="0"/>
                <a:cs typeface="ＭＳ Ｐゴシック" charset="0"/>
              </a:rPr>
              <a:t>Review all of the safety concerns that the Firefighter I candidate needs to be aware of when involved in a training exercise.</a:t>
            </a:r>
          </a:p>
          <a:p>
            <a:r>
              <a:rPr lang="en-US" dirty="0">
                <a:latin typeface="Arial" charset="0"/>
                <a:ea typeface="ＭＳ Ｐゴシック" charset="0"/>
                <a:cs typeface="ＭＳ Ｐゴシック" charset="0"/>
              </a:rPr>
              <a:t>Review the requirements for maintaining a safe fire station or facility.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Lesson Nine Firefighter I</a:t>
            </a:r>
          </a:p>
        </p:txBody>
      </p:sp>
      <p:sp>
        <p:nvSpPr>
          <p:cNvPr id="137218" name="Content Placeholder 2"/>
          <p:cNvSpPr>
            <a:spLocks noGrp="1"/>
          </p:cNvSpPr>
          <p:nvPr>
            <p:ph idx="1"/>
          </p:nvPr>
        </p:nvSpPr>
        <p:spPr/>
        <p:txBody>
          <a:bodyPr/>
          <a:lstStyle/>
          <a:p>
            <a:pPr>
              <a:buFont typeface="Monotype Sorts" charset="0"/>
              <a:buNone/>
              <a:defRPr/>
            </a:pPr>
            <a:r>
              <a:rPr lang="en-US" b="1" dirty="0">
                <a:latin typeface="Arial" charset="0"/>
                <a:ea typeface="ＭＳ Ｐゴシック" charset="0"/>
                <a:cs typeface="ＭＳ Ｐゴシック" charset="0"/>
              </a:rPr>
              <a:t>TERMINAL </a:t>
            </a:r>
            <a:r>
              <a:rPr lang="en-US" b="1" dirty="0" smtClean="0">
                <a:latin typeface="Arial" charset="0"/>
                <a:ea typeface="ＭＳ Ｐゴシック" charset="0"/>
                <a:cs typeface="ＭＳ Ｐゴシック" charset="0"/>
              </a:rPr>
              <a:t>OBJECTIVE</a:t>
            </a:r>
          </a:p>
          <a:p>
            <a:pPr>
              <a:buFont typeface="Monotype Sorts" charset="0"/>
              <a:buNone/>
              <a:defRPr/>
            </a:pPr>
            <a:endParaRPr lang="en-US" sz="1200" b="1" dirty="0">
              <a:latin typeface="Arial" charset="0"/>
              <a:ea typeface="ＭＳ Ｐゴシック" charset="0"/>
              <a:cs typeface="ＭＳ Ｐゴシック" charset="0"/>
            </a:endParaRPr>
          </a:p>
          <a:p>
            <a:pPr>
              <a:spcBef>
                <a:spcPts val="0"/>
              </a:spcBef>
              <a:defRPr/>
            </a:pPr>
            <a:r>
              <a:rPr lang="en-US" dirty="0">
                <a:latin typeface="Arial" charset="0"/>
                <a:ea typeface="ＭＳ Ｐゴシック" charset="0"/>
                <a:cs typeface="ＭＳ Ｐゴシック" charset="0"/>
              </a:rPr>
              <a:t>The Firefighter I candidate shall correctly describe in writing the different work areas that must be established at </a:t>
            </a:r>
            <a:endParaRPr lang="en-US" dirty="0" smtClean="0">
              <a:latin typeface="Arial" charset="0"/>
              <a:ea typeface="ＭＳ Ｐゴシック" charset="0"/>
              <a:cs typeface="ＭＳ Ｐゴシック" charset="0"/>
            </a:endParaRPr>
          </a:p>
          <a:p>
            <a:pPr marL="346075" indent="0">
              <a:spcBef>
                <a:spcPts val="0"/>
              </a:spcBef>
              <a:buFont typeface="Monotype Sorts" charset="0"/>
              <a:buNone/>
              <a:defRPr/>
            </a:pPr>
            <a:r>
              <a:rPr lang="en-US" dirty="0" smtClean="0">
                <a:latin typeface="Arial" charset="0"/>
                <a:ea typeface="ＭＳ Ｐゴシック" charset="0"/>
                <a:cs typeface="ＭＳ Ｐゴシック" charset="0"/>
              </a:rPr>
              <a:t>any emergency</a:t>
            </a:r>
          </a:p>
          <a:p>
            <a:pPr marL="346075" indent="0">
              <a:spcBef>
                <a:spcPts val="0"/>
              </a:spcBef>
              <a:buFont typeface="Monotype Sorts" charset="0"/>
              <a:buNone/>
              <a:defRPr/>
            </a:pPr>
            <a:r>
              <a:rPr lang="en-US" dirty="0" smtClean="0">
                <a:latin typeface="Arial" charset="0"/>
                <a:ea typeface="ＭＳ Ｐゴシック" charset="0"/>
                <a:cs typeface="ＭＳ Ｐゴシック" charset="0"/>
              </a:rPr>
              <a:t>incident </a:t>
            </a:r>
            <a:r>
              <a:rPr lang="en-US" dirty="0">
                <a:latin typeface="Arial" charset="0"/>
                <a:ea typeface="ＭＳ Ｐゴシック" charset="0"/>
                <a:cs typeface="ＭＳ Ｐゴシック" charset="0"/>
              </a:rPr>
              <a:t>and </a:t>
            </a:r>
            <a:r>
              <a:rPr lang="en-US" dirty="0" smtClean="0">
                <a:latin typeface="Arial" charset="0"/>
                <a:ea typeface="ＭＳ Ｐゴシック" charset="0"/>
                <a:cs typeface="ＭＳ Ｐゴシック" charset="0"/>
              </a:rPr>
              <a:t>the</a:t>
            </a:r>
          </a:p>
          <a:p>
            <a:pPr marL="346075" indent="0">
              <a:spcBef>
                <a:spcPts val="0"/>
              </a:spcBef>
              <a:buFont typeface="Monotype Sorts" charset="0"/>
              <a:buNone/>
              <a:defRPr/>
            </a:pPr>
            <a:r>
              <a:rPr lang="en-US" dirty="0" smtClean="0">
                <a:latin typeface="Arial" charset="0"/>
                <a:ea typeface="ＭＳ Ｐゴシック" charset="0"/>
                <a:cs typeface="ＭＳ Ｐゴシック" charset="0"/>
              </a:rPr>
              <a:t>level </a:t>
            </a:r>
            <a:r>
              <a:rPr lang="en-US" dirty="0">
                <a:latin typeface="Arial" charset="0"/>
                <a:ea typeface="ＭＳ Ｐゴシック" charset="0"/>
                <a:cs typeface="ＭＳ Ｐゴシック" charset="0"/>
              </a:rPr>
              <a:t>of </a:t>
            </a:r>
            <a:r>
              <a:rPr lang="en-US" dirty="0" smtClean="0">
                <a:latin typeface="Arial" charset="0"/>
                <a:ea typeface="ＭＳ Ｐゴシック" charset="0"/>
                <a:cs typeface="ＭＳ Ｐゴシック" charset="0"/>
              </a:rPr>
              <a:t>training</a:t>
            </a:r>
          </a:p>
          <a:p>
            <a:pPr marL="346075" indent="0">
              <a:spcBef>
                <a:spcPts val="0"/>
              </a:spcBef>
              <a:buFont typeface="Monotype Sorts" charset="0"/>
              <a:buNone/>
              <a:defRPr/>
            </a:pPr>
            <a:r>
              <a:rPr lang="en-US" dirty="0" smtClean="0">
                <a:latin typeface="Arial" charset="0"/>
                <a:ea typeface="ＭＳ Ｐゴシック" charset="0"/>
                <a:cs typeface="ＭＳ Ｐゴシック" charset="0"/>
              </a:rPr>
              <a:t>that personnel</a:t>
            </a:r>
          </a:p>
          <a:p>
            <a:pPr marL="346075" indent="0">
              <a:spcBef>
                <a:spcPts val="0"/>
              </a:spcBef>
              <a:buFont typeface="Monotype Sorts" charset="0"/>
              <a:buNone/>
              <a:defRPr/>
            </a:pPr>
            <a:r>
              <a:rPr lang="en-US" dirty="0" smtClean="0">
                <a:latin typeface="Arial" charset="0"/>
                <a:ea typeface="ＭＳ Ｐゴシック" charset="0"/>
                <a:cs typeface="ＭＳ Ｐゴシック" charset="0"/>
              </a:rPr>
              <a:t>will </a:t>
            </a:r>
            <a:r>
              <a:rPr lang="en-US" dirty="0">
                <a:latin typeface="Arial" charset="0"/>
                <a:ea typeface="ＭＳ Ｐゴシック" charset="0"/>
                <a:cs typeface="ＭＳ Ｐゴシック" charset="0"/>
              </a:rPr>
              <a:t>need </a:t>
            </a:r>
            <a:r>
              <a:rPr lang="en-US" dirty="0" smtClean="0">
                <a:latin typeface="Arial" charset="0"/>
                <a:ea typeface="ＭＳ Ｐゴシック" charset="0"/>
                <a:cs typeface="ＭＳ Ｐゴシック" charset="0"/>
              </a:rPr>
              <a:t>in</a:t>
            </a:r>
          </a:p>
          <a:p>
            <a:pPr marL="346075" indent="0">
              <a:spcBef>
                <a:spcPts val="0"/>
              </a:spcBef>
              <a:buFont typeface="Monotype Sorts" charset="0"/>
              <a:buNone/>
              <a:defRPr/>
            </a:pPr>
            <a:r>
              <a:rPr lang="en-US" dirty="0" smtClean="0">
                <a:latin typeface="Arial" charset="0"/>
                <a:ea typeface="ＭＳ Ｐゴシック" charset="0"/>
                <a:cs typeface="ＭＳ Ｐゴシック" charset="0"/>
              </a:rPr>
              <a:t>order to </a:t>
            </a:r>
            <a:r>
              <a:rPr lang="en-US" dirty="0">
                <a:latin typeface="Arial" charset="0"/>
                <a:ea typeface="ＭＳ Ｐゴシック" charset="0"/>
                <a:cs typeface="ＭＳ Ｐゴシック" charset="0"/>
              </a:rPr>
              <a:t>function in each of these areas.  </a:t>
            </a:r>
          </a:p>
          <a:p>
            <a:pPr>
              <a:defRPr/>
            </a:pPr>
            <a:endParaRPr lang="en-US" dirty="0">
              <a:latin typeface="Arial" charset="0"/>
              <a:ea typeface="ＭＳ Ｐゴシック" charset="0"/>
              <a:cs typeface="ＭＳ Ｐゴシック" charset="0"/>
            </a:endParaRPr>
          </a:p>
        </p:txBody>
      </p:sp>
      <p:pic>
        <p:nvPicPr>
          <p:cNvPr id="3" name="Picture 2" descr="1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3200400"/>
            <a:ext cx="3124200" cy="2343150"/>
          </a:xfrm>
          <a:prstGeom prst="rect">
            <a:avLst/>
          </a:prstGeom>
          <a:ln>
            <a:noFill/>
          </a:ln>
          <a:effectLst>
            <a:softEdge rad="112500"/>
          </a:effectLst>
          <a:scene3d>
            <a:camera prst="orthographicFront"/>
            <a:lightRig rig="threePt" dir="t"/>
          </a:scene3d>
          <a:sp3d>
            <a:bevelT/>
          </a:sp3d>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Enabling Objectives</a:t>
            </a:r>
          </a:p>
        </p:txBody>
      </p:sp>
      <p:sp>
        <p:nvSpPr>
          <p:cNvPr id="138242" name="Content Placeholder 2"/>
          <p:cNvSpPr>
            <a:spLocks noGrp="1"/>
          </p:cNvSpPr>
          <p:nvPr>
            <p:ph idx="1"/>
          </p:nvPr>
        </p:nvSpPr>
        <p:spPr/>
        <p:txBody>
          <a:bodyPr/>
          <a:lstStyle/>
          <a:p>
            <a:r>
              <a:rPr lang="en-US" dirty="0">
                <a:latin typeface="Arial" charset="0"/>
                <a:ea typeface="ＭＳ Ｐゴシック" charset="0"/>
                <a:cs typeface="ＭＳ Ｐゴシック" charset="0"/>
              </a:rPr>
              <a:t>The Firefighter I candidate shall correctly describe in writing the procedures for establishing work areas at any emergency scene.</a:t>
            </a:r>
          </a:p>
          <a:p>
            <a:r>
              <a:rPr lang="en-US" dirty="0">
                <a:latin typeface="Arial" charset="0"/>
                <a:ea typeface="ＭＳ Ｐゴシック" charset="0"/>
                <a:cs typeface="ＭＳ Ｐゴシック" charset="0"/>
              </a:rPr>
              <a:t>The Firefighter I candidate shall correctly describe in writing the training requirements for emergency personnel to function in these work areas.</a:t>
            </a:r>
          </a:p>
          <a:p>
            <a:endParaRPr lang="en-US" dirty="0">
              <a:latin typeface="Arial" charset="0"/>
              <a:ea typeface="ＭＳ Ｐゴシック" charset="0"/>
              <a:cs typeface="ＭＳ Ｐゴシック"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Control Zones</a:t>
            </a:r>
          </a:p>
        </p:txBody>
      </p:sp>
      <p:sp>
        <p:nvSpPr>
          <p:cNvPr id="139266" name="Content Placeholder 2"/>
          <p:cNvSpPr>
            <a:spLocks noGrp="1"/>
          </p:cNvSpPr>
          <p:nvPr>
            <p:ph idx="1"/>
          </p:nvPr>
        </p:nvSpPr>
        <p:spPr/>
        <p:txBody>
          <a:bodyPr/>
          <a:lstStyle/>
          <a:p>
            <a:r>
              <a:rPr lang="en-US" dirty="0" smtClean="0">
                <a:latin typeface="Arial" charset="0"/>
                <a:ea typeface="ＭＳ Ｐゴシック" charset="0"/>
                <a:cs typeface="ＭＳ Ｐゴシック" charset="0"/>
              </a:rPr>
              <a:t>Pre-planning </a:t>
            </a:r>
            <a:r>
              <a:rPr lang="en-US" dirty="0">
                <a:latin typeface="Arial" charset="0"/>
                <a:ea typeface="ＭＳ Ｐゴシック" charset="0"/>
                <a:cs typeface="ＭＳ Ｐゴシック" charset="0"/>
              </a:rPr>
              <a:t>and establishing SOPs for response to emergency scenes and how tactical operations are planned is extremely beneficial.</a:t>
            </a:r>
          </a:p>
          <a:p>
            <a:r>
              <a:rPr lang="en-US" dirty="0">
                <a:latin typeface="Arial" charset="0"/>
                <a:ea typeface="ＭＳ Ｐゴシック" charset="0"/>
                <a:cs typeface="ＭＳ Ｐゴシック" charset="0"/>
              </a:rPr>
              <a:t>This must be established by the AHJ for their equipment and personnel training levels.</a:t>
            </a:r>
          </a:p>
          <a:p>
            <a:endParaRPr lang="en-US" dirty="0">
              <a:latin typeface="Arial" charset="0"/>
              <a:ea typeface="ＭＳ Ｐゴシック" charset="0"/>
              <a:cs typeface="ＭＳ Ｐゴシック"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Control Zones</a:t>
            </a:r>
          </a:p>
        </p:txBody>
      </p:sp>
      <p:sp>
        <p:nvSpPr>
          <p:cNvPr id="140290" name="Content Placeholder 2"/>
          <p:cNvSpPr>
            <a:spLocks noGrp="1"/>
          </p:cNvSpPr>
          <p:nvPr>
            <p:ph idx="1"/>
          </p:nvPr>
        </p:nvSpPr>
        <p:spPr/>
        <p:txBody>
          <a:bodyPr/>
          <a:lstStyle/>
          <a:p>
            <a:r>
              <a:rPr lang="en-US" dirty="0">
                <a:latin typeface="Arial" charset="0"/>
                <a:ea typeface="ＭＳ Ｐゴシック" charset="0"/>
                <a:cs typeface="ＭＳ Ｐゴシック" charset="0"/>
              </a:rPr>
              <a:t>The proper techniques for establishing work areas at any scene.</a:t>
            </a:r>
            <a:endParaRPr lang="en-US" sz="1800" dirty="0">
              <a:latin typeface="Arial" charset="0"/>
              <a:ea typeface="ＭＳ Ｐゴシック" charset="0"/>
              <a:cs typeface="ＭＳ Ｐゴシック" charset="0"/>
            </a:endParaRPr>
          </a:p>
          <a:p>
            <a:pPr lvl="1"/>
            <a:r>
              <a:rPr lang="en-US" sz="2800" dirty="0">
                <a:latin typeface="Arial" charset="0"/>
                <a:ea typeface="ＭＳ Ｐゴシック" charset="0"/>
              </a:rPr>
              <a:t>Establish IMS.</a:t>
            </a:r>
            <a:endParaRPr lang="en-US" sz="1800" dirty="0">
              <a:latin typeface="Arial" charset="0"/>
              <a:ea typeface="ＭＳ Ｐゴシック" charset="0"/>
            </a:endParaRPr>
          </a:p>
          <a:p>
            <a:pPr lvl="1"/>
            <a:r>
              <a:rPr lang="en-US" sz="2800" dirty="0">
                <a:latin typeface="Arial" charset="0"/>
                <a:ea typeface="ＭＳ Ｐゴシック" charset="0"/>
              </a:rPr>
              <a:t>Scene Size-Up.</a:t>
            </a:r>
            <a:endParaRPr lang="en-US" sz="1800" dirty="0">
              <a:latin typeface="Arial" charset="0"/>
              <a:ea typeface="ＭＳ Ｐゴシック" charset="0"/>
            </a:endParaRPr>
          </a:p>
          <a:p>
            <a:pPr lvl="1"/>
            <a:r>
              <a:rPr lang="en-US" sz="2800" dirty="0">
                <a:latin typeface="Arial" charset="0"/>
                <a:ea typeface="ＭＳ Ｐゴシック" charset="0"/>
              </a:rPr>
              <a:t>Communication.</a:t>
            </a:r>
            <a:endParaRPr lang="en-US" sz="1800" dirty="0">
              <a:latin typeface="Arial" charset="0"/>
              <a:ea typeface="ＭＳ Ｐゴシック" charset="0"/>
            </a:endParaRPr>
          </a:p>
          <a:p>
            <a:pPr lvl="1"/>
            <a:r>
              <a:rPr lang="en-US" sz="2800" dirty="0">
                <a:latin typeface="Arial" charset="0"/>
                <a:ea typeface="ＭＳ Ｐゴシック" charset="0"/>
              </a:rPr>
              <a:t>Work Area Designations.</a:t>
            </a:r>
            <a:endParaRPr lang="en-US" sz="1800" dirty="0">
              <a:latin typeface="Arial" charset="0"/>
              <a:ea typeface="ＭＳ Ｐゴシック" charset="0"/>
            </a:endParaRPr>
          </a:p>
          <a:p>
            <a:pPr lvl="1"/>
            <a:r>
              <a:rPr lang="en-US" sz="2800" dirty="0">
                <a:latin typeface="Arial" charset="0"/>
                <a:ea typeface="ＭＳ Ｐゴシック" charset="0"/>
              </a:rPr>
              <a:t>Crowd Control.</a:t>
            </a:r>
            <a:endParaRPr lang="en-US" sz="1800" dirty="0">
              <a:latin typeface="Arial" charset="0"/>
              <a:ea typeface="ＭＳ Ｐゴシック" charset="0"/>
            </a:endParaRPr>
          </a:p>
          <a:p>
            <a:endParaRPr lang="en-US" dirty="0">
              <a:latin typeface="Arial" charset="0"/>
              <a:ea typeface="ＭＳ Ｐゴシック" charset="0"/>
              <a:cs typeface="ＭＳ Ｐゴシック"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Control Zones	</a:t>
            </a:r>
          </a:p>
        </p:txBody>
      </p:sp>
      <p:sp>
        <p:nvSpPr>
          <p:cNvPr id="141314" name="Content Placeholder 2"/>
          <p:cNvSpPr>
            <a:spLocks noGrp="1"/>
          </p:cNvSpPr>
          <p:nvPr>
            <p:ph idx="1"/>
          </p:nvPr>
        </p:nvSpPr>
        <p:spPr>
          <a:xfrm>
            <a:off x="2362200" y="1066800"/>
            <a:ext cx="6477000" cy="2133600"/>
          </a:xfrm>
        </p:spPr>
        <p:txBody>
          <a:bodyPr/>
          <a:lstStyle/>
          <a:p>
            <a:r>
              <a:rPr lang="en-US" dirty="0">
                <a:latin typeface="Arial" charset="0"/>
                <a:ea typeface="ＭＳ Ｐゴシック" charset="0"/>
                <a:cs typeface="ＭＳ Ｐゴシック" charset="0"/>
              </a:rPr>
              <a:t>There are different configurations for each type of response.</a:t>
            </a:r>
          </a:p>
          <a:p>
            <a:r>
              <a:rPr lang="en-US" dirty="0" smtClean="0">
                <a:latin typeface="Arial" charset="0"/>
                <a:ea typeface="ＭＳ Ｐゴシック" charset="0"/>
                <a:cs typeface="ＭＳ Ｐゴシック" charset="0"/>
              </a:rPr>
              <a:t>Pre-planning </a:t>
            </a:r>
            <a:r>
              <a:rPr lang="en-US" dirty="0">
                <a:latin typeface="Arial" charset="0"/>
                <a:ea typeface="ＭＳ Ｐゴシック" charset="0"/>
                <a:cs typeface="ＭＳ Ｐゴシック" charset="0"/>
              </a:rPr>
              <a:t>and training are the key to successful control zone set-up.</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Review</a:t>
            </a:r>
          </a:p>
        </p:txBody>
      </p:sp>
      <p:sp>
        <p:nvSpPr>
          <p:cNvPr id="142338" name="Content Placeholder 2"/>
          <p:cNvSpPr>
            <a:spLocks noGrp="1"/>
          </p:cNvSpPr>
          <p:nvPr>
            <p:ph idx="1"/>
          </p:nvPr>
        </p:nvSpPr>
        <p:spPr>
          <a:xfrm>
            <a:off x="2362200" y="1066800"/>
            <a:ext cx="6400800" cy="3657600"/>
          </a:xfrm>
        </p:spPr>
        <p:txBody>
          <a:bodyPr/>
          <a:lstStyle/>
          <a:p>
            <a:r>
              <a:rPr lang="en-US" dirty="0">
                <a:latin typeface="Arial" charset="0"/>
                <a:ea typeface="ＭＳ Ｐゴシック" charset="0"/>
                <a:cs typeface="ＭＳ Ｐゴシック" charset="0"/>
              </a:rPr>
              <a:t>Review with the Firefighter I candidates the correct procedures for establishing work areas at any emergency scene.</a:t>
            </a:r>
          </a:p>
          <a:p>
            <a:r>
              <a:rPr lang="en-US" dirty="0">
                <a:latin typeface="Arial" charset="0"/>
                <a:ea typeface="ＭＳ Ｐゴシック" charset="0"/>
                <a:cs typeface="ＭＳ Ｐゴシック" charset="0"/>
              </a:rPr>
              <a:t>Review with the Firefighter I candidate the training requirements for emergency personnel to function in these work areas.</a:t>
            </a:r>
          </a:p>
          <a:p>
            <a:endParaRPr lang="en-US" dirty="0">
              <a:latin typeface="Arial" charset="0"/>
              <a:ea typeface="ＭＳ Ｐゴシック" charset="0"/>
              <a:cs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1"/>
          </p:nvPr>
        </p:nvSpPr>
        <p:spPr/>
        <p:txBody>
          <a:bodyPr/>
          <a:lstStyle/>
          <a:p>
            <a:r>
              <a:rPr lang="en-US" dirty="0" smtClean="0">
                <a:latin typeface="Arial" charset="0"/>
                <a:ea typeface="ＭＳ Ｐゴシック" charset="0"/>
                <a:cs typeface="ＭＳ Ｐゴシック" charset="0"/>
              </a:rPr>
              <a:t>Fireman's</a:t>
            </a:r>
            <a:r>
              <a:rPr lang="en-US" altLang="ja-JP" dirty="0" smtClean="0">
                <a:latin typeface="Arial" charset="0"/>
                <a:ea typeface="ＭＳ Ｐゴシック" charset="0"/>
                <a:cs typeface="ＭＳ Ｐゴシック" charset="0"/>
              </a:rPr>
              <a:t> </a:t>
            </a:r>
            <a:r>
              <a:rPr lang="en-US" altLang="ja-JP" dirty="0">
                <a:latin typeface="Arial" charset="0"/>
                <a:ea typeface="ＭＳ Ｐゴシック" charset="0"/>
                <a:cs typeface="ＭＳ Ｐゴシック" charset="0"/>
              </a:rPr>
              <a:t>Death Benefit (Federal): This is a death benefit paid to the surviving immediate family members or the estate of the deceased firefighter by the Federal Government for a line of duty death in the </a:t>
            </a:r>
            <a:r>
              <a:rPr lang="en-US" altLang="ja-JP" dirty="0" smtClean="0">
                <a:latin typeface="Arial" charset="0"/>
                <a:ea typeface="ＭＳ Ｐゴシック" charset="0"/>
                <a:cs typeface="ＭＳ Ｐゴシック" charset="0"/>
              </a:rPr>
              <a:t>fire </a:t>
            </a:r>
            <a:r>
              <a:rPr lang="en-US" altLang="ja-JP" dirty="0">
                <a:latin typeface="Arial" charset="0"/>
                <a:ea typeface="ＭＳ Ｐゴシック" charset="0"/>
                <a:cs typeface="ＭＳ Ｐゴシック" charset="0"/>
              </a:rPr>
              <a:t>s</a:t>
            </a:r>
            <a:r>
              <a:rPr lang="en-US" altLang="ja-JP" dirty="0" smtClean="0">
                <a:latin typeface="Arial" charset="0"/>
                <a:ea typeface="ＭＳ Ｐゴシック" charset="0"/>
                <a:cs typeface="ＭＳ Ｐゴシック" charset="0"/>
              </a:rPr>
              <a:t>ervice </a:t>
            </a:r>
            <a:r>
              <a:rPr lang="en-US" altLang="ja-JP" dirty="0">
                <a:latin typeface="Arial" charset="0"/>
                <a:ea typeface="ＭＳ Ｐゴシック" charset="0"/>
                <a:cs typeface="ＭＳ Ｐゴシック" charset="0"/>
              </a:rPr>
              <a:t>of North Carolina.  </a:t>
            </a:r>
          </a:p>
          <a:p>
            <a:endParaRPr lang="en-US" dirty="0">
              <a:latin typeface="Arial" charset="0"/>
              <a:ea typeface="ＭＳ Ｐゴシック" charset="0"/>
              <a:cs typeface="ＭＳ Ｐゴシック" charset="0"/>
            </a:endParaRPr>
          </a:p>
        </p:txBody>
      </p:sp>
      <p:sp>
        <p:nvSpPr>
          <p:cNvPr id="5" name="Title 1"/>
          <p:cNvSpPr>
            <a:spLocks noGrp="1"/>
          </p:cNvSpPr>
          <p:nvPr>
            <p:ph type="title"/>
          </p:nvPr>
        </p:nvSpPr>
        <p:spPr>
          <a:xfrm>
            <a:off x="0" y="0"/>
            <a:ext cx="9144000" cy="800100"/>
          </a:xfrm>
        </p:spPr>
        <p:txBody>
          <a:bodyPr/>
          <a:lstStyle/>
          <a:p>
            <a:pPr>
              <a:defRPr/>
            </a:pPr>
            <a:r>
              <a:rPr lang="en-US" dirty="0">
                <a:latin typeface="FrnkGothITC Hv BT" charset="0"/>
                <a:ea typeface="ＭＳ Ｐゴシック" charset="0"/>
                <a:cs typeface="ＭＳ Ｐゴシック" charset="0"/>
              </a:rPr>
              <a:t>FD Member Assistance</a:t>
            </a:r>
          </a:p>
        </p:txBody>
      </p:sp>
      <p:pic>
        <p:nvPicPr>
          <p:cNvPr id="2" name="Picture 1"/>
          <p:cNvPicPr>
            <a:picLocks noChangeAspect="1"/>
          </p:cNvPicPr>
          <p:nvPr/>
        </p:nvPicPr>
        <p:blipFill>
          <a:blip r:embed="rId2"/>
          <a:stretch>
            <a:fillRect/>
          </a:stretch>
        </p:blipFill>
        <p:spPr>
          <a:xfrm>
            <a:off x="2779485" y="4250626"/>
            <a:ext cx="3733800" cy="245497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p:cNvSpPr>
            <a:spLocks noGrp="1"/>
          </p:cNvSpPr>
          <p:nvPr>
            <p:ph idx="1"/>
          </p:nvPr>
        </p:nvSpPr>
        <p:spPr/>
        <p:txBody>
          <a:bodyPr/>
          <a:lstStyle/>
          <a:p>
            <a:r>
              <a:rPr lang="en-US" dirty="0">
                <a:latin typeface="Arial" charset="0"/>
                <a:ea typeface="ＭＳ Ｐゴシック" charset="0"/>
                <a:cs typeface="ＭＳ Ｐゴシック" charset="0"/>
              </a:rPr>
              <a:t>Wellness Programs: </a:t>
            </a:r>
            <a:r>
              <a:rPr lang="en-US" dirty="0" smtClean="0">
                <a:latin typeface="Arial" charset="0"/>
                <a:ea typeface="ＭＳ Ｐゴシック" charset="0"/>
                <a:cs typeface="ＭＳ Ｐゴシック" charset="0"/>
              </a:rPr>
              <a:t>Medical </a:t>
            </a:r>
            <a:r>
              <a:rPr lang="en-US" dirty="0">
                <a:latin typeface="Arial" charset="0"/>
                <a:ea typeface="ＭＳ Ｐゴシック" charset="0"/>
                <a:cs typeface="ＭＳ Ｐゴシック" charset="0"/>
              </a:rPr>
              <a:t>research has proven that firefighters participating in a structured exercise program (usually found in paid fire departments) are less likely to suffer stress related illnesses</a:t>
            </a:r>
            <a:r>
              <a:rPr lang="en-US" dirty="0" smtClean="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Wellness programs provide structured exercise programs along with counseling on stress, diet, and social interaction. </a:t>
            </a:r>
          </a:p>
        </p:txBody>
      </p:sp>
      <p:sp>
        <p:nvSpPr>
          <p:cNvPr id="5" name="Title 1"/>
          <p:cNvSpPr>
            <a:spLocks noGrp="1"/>
          </p:cNvSpPr>
          <p:nvPr>
            <p:ph type="title"/>
          </p:nvPr>
        </p:nvSpPr>
        <p:spPr/>
        <p:txBody>
          <a:bodyPr/>
          <a:lstStyle/>
          <a:p>
            <a:pPr>
              <a:defRPr/>
            </a:pPr>
            <a:r>
              <a:rPr lang="en-US" dirty="0">
                <a:latin typeface="FrnkGothITC Hv BT" charset="0"/>
                <a:ea typeface="ＭＳ Ｐゴシック" charset="0"/>
                <a:cs typeface="ＭＳ Ｐゴシック" charset="0"/>
              </a:rPr>
              <a:t>FD Member Assistance</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Content Placeholder 2"/>
          <p:cNvSpPr>
            <a:spLocks noGrp="1"/>
          </p:cNvSpPr>
          <p:nvPr>
            <p:ph idx="1"/>
          </p:nvPr>
        </p:nvSpPr>
        <p:spPr/>
        <p:txBody>
          <a:bodyPr/>
          <a:lstStyle/>
          <a:p>
            <a:r>
              <a:rPr lang="en-US" dirty="0">
                <a:latin typeface="Arial" charset="0"/>
                <a:ea typeface="ＭＳ Ｐゴシック" charset="0"/>
                <a:cs typeface="ＭＳ Ｐゴシック" charset="0"/>
              </a:rPr>
              <a:t>Member assistance programs can come in many forms and varieties, all types of counseling can be offered, e.g. legal, financial, marriage, psychiatric, etc. </a:t>
            </a:r>
            <a:r>
              <a:rPr lang="en-US" dirty="0" smtClean="0">
                <a:latin typeface="Arial" charset="0"/>
                <a:ea typeface="ＭＳ Ｐゴシック" charset="0"/>
                <a:cs typeface="ＭＳ Ｐゴシック" charset="0"/>
              </a:rPr>
              <a:t>Review </a:t>
            </a:r>
            <a:r>
              <a:rPr lang="en-US" dirty="0">
                <a:latin typeface="Arial" charset="0"/>
                <a:ea typeface="ＭＳ Ｐゴシック" charset="0"/>
                <a:cs typeface="ＭＳ Ｐゴシック" charset="0"/>
              </a:rPr>
              <a:t>the member assistance programs in existence within the fire department including CISD (Critical Incident Stress Management) teams. </a:t>
            </a:r>
          </a:p>
        </p:txBody>
      </p:sp>
      <p:sp>
        <p:nvSpPr>
          <p:cNvPr id="5" name="Title 1"/>
          <p:cNvSpPr>
            <a:spLocks noGrp="1"/>
          </p:cNvSpPr>
          <p:nvPr>
            <p:ph type="title"/>
          </p:nvPr>
        </p:nvSpPr>
        <p:spPr>
          <a:xfrm>
            <a:off x="0" y="0"/>
            <a:ext cx="9144000" cy="800219"/>
          </a:xfrm>
        </p:spPr>
        <p:txBody>
          <a:bodyPr/>
          <a:lstStyle/>
          <a:p>
            <a:pPr>
              <a:defRPr/>
            </a:pPr>
            <a:r>
              <a:rPr lang="en-US" dirty="0">
                <a:ea typeface="ＭＳ Ｐゴシック" charset="0"/>
              </a:rPr>
              <a:t>FD Member Assistance</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Physical Fitness</a:t>
            </a:r>
          </a:p>
        </p:txBody>
      </p:sp>
      <p:sp>
        <p:nvSpPr>
          <p:cNvPr id="19458" name="Content Placeholder 2"/>
          <p:cNvSpPr>
            <a:spLocks noGrp="1"/>
          </p:cNvSpPr>
          <p:nvPr>
            <p:ph idx="1"/>
          </p:nvPr>
        </p:nvSpPr>
        <p:spPr/>
        <p:txBody>
          <a:bodyPr/>
          <a:lstStyle/>
          <a:p>
            <a:r>
              <a:rPr lang="en-US" dirty="0">
                <a:latin typeface="Arial" charset="0"/>
                <a:ea typeface="ＭＳ Ｐゴシック" charset="0"/>
                <a:cs typeface="ＭＳ Ｐゴシック" charset="0"/>
              </a:rPr>
              <a:t>Healthy lifestyles are essential for overall firefighter fitness.</a:t>
            </a:r>
          </a:p>
          <a:p>
            <a:r>
              <a:rPr lang="en-US" dirty="0">
                <a:latin typeface="Arial" charset="0"/>
                <a:ea typeface="ＭＳ Ｐゴシック" charset="0"/>
                <a:cs typeface="ＭＳ Ｐゴシック" charset="0"/>
              </a:rPr>
              <a:t>There are a variety of programs available to assist fire departments in sustaining healthy lifestyles.</a:t>
            </a:r>
          </a:p>
        </p:txBody>
      </p:sp>
      <p:pic>
        <p:nvPicPr>
          <p:cNvPr id="4" name="Picture 3" descr="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3657600"/>
            <a:ext cx="3429000" cy="2743200"/>
          </a:xfrm>
          <a:prstGeom prst="rect">
            <a:avLst/>
          </a:prstGeom>
          <a:solidFill>
            <a:srgbClr val="FFFFFF">
              <a:shade val="85000"/>
            </a:srgbClr>
          </a:solidFill>
          <a:ln w="57150" cap="rnd" cmpd="sng">
            <a:solidFill>
              <a:srgbClr val="010000"/>
            </a:solidFill>
          </a:ln>
          <a:effectLst>
            <a:outerShdw blurRad="50800" dist="38100" dir="2700000" algn="tl" rotWithShape="0">
              <a:prstClr val="black">
                <a:alpha val="40000"/>
              </a:prstClr>
            </a:outerShdw>
          </a:effectLst>
          <a:scene3d>
            <a:camera prst="orthographicFront"/>
            <a:lightRig rig="threePt" dir="t">
              <a:rot lat="0" lon="0" rev="7800000"/>
            </a:lightRig>
          </a:scene3d>
          <a:sp3d extrusionH="25400" contourW="19050" prstMaterial="plastic">
            <a:bevelT w="50800" h="16510"/>
            <a:contourClr>
              <a:srgbClr val="C0C0C0"/>
            </a:contourClr>
          </a:sp3d>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Review</a:t>
            </a:r>
          </a:p>
        </p:txBody>
      </p:sp>
      <p:sp>
        <p:nvSpPr>
          <p:cNvPr id="20482" name="Content Placeholder 2"/>
          <p:cNvSpPr>
            <a:spLocks noGrp="1"/>
          </p:cNvSpPr>
          <p:nvPr>
            <p:ph idx="1"/>
          </p:nvPr>
        </p:nvSpPr>
        <p:spPr/>
        <p:txBody>
          <a:bodyPr/>
          <a:lstStyle/>
          <a:p>
            <a:r>
              <a:rPr lang="en-US" dirty="0">
                <a:latin typeface="Arial" charset="0"/>
                <a:ea typeface="ＭＳ Ｐゴシック" charset="0"/>
                <a:cs typeface="ＭＳ Ｐゴシック" charset="0"/>
              </a:rPr>
              <a:t>Review the mission statement of the fire service and how it affects the goals of the fire department.</a:t>
            </a:r>
          </a:p>
          <a:p>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Restate the mission of the respective fire department and discuss those amendments that go beyond the mission of the fire service.</a:t>
            </a:r>
          </a:p>
          <a:p>
            <a:endParaRPr lang="en-US"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Review</a:t>
            </a:r>
          </a:p>
        </p:txBody>
      </p:sp>
      <p:sp>
        <p:nvSpPr>
          <p:cNvPr id="21506" name="Content Placeholder 2"/>
          <p:cNvSpPr>
            <a:spLocks noGrp="1"/>
          </p:cNvSpPr>
          <p:nvPr>
            <p:ph idx="1"/>
          </p:nvPr>
        </p:nvSpPr>
        <p:spPr/>
        <p:txBody>
          <a:bodyPr/>
          <a:lstStyle/>
          <a:p>
            <a:r>
              <a:rPr lang="en-US" dirty="0">
                <a:latin typeface="Arial" charset="0"/>
                <a:ea typeface="ＭＳ Ｐゴシック" charset="0"/>
                <a:cs typeface="ＭＳ Ｐゴシック" charset="0"/>
              </a:rPr>
              <a:t>Briefly list and discuss all of the pertinent member assistance programs and open the class for any questions</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a:p>
            <a:pPr>
              <a:buFont typeface="Monotype Sorts" charset="0"/>
              <a:buNone/>
            </a:pPr>
            <a:endParaRPr lang="en-US" dirty="0" smtClean="0">
              <a:latin typeface="Arial" charset="0"/>
              <a:ea typeface="ＭＳ Ｐゴシック" charset="0"/>
              <a:cs typeface="ＭＳ Ｐゴシック" charset="0"/>
            </a:endParaRPr>
          </a:p>
          <a:p>
            <a:pPr>
              <a:buFont typeface="Monotype Sorts" charset="0"/>
              <a:buNone/>
            </a:pPr>
            <a:endParaRPr lang="en-US" dirty="0">
              <a:latin typeface="Arial" charset="0"/>
              <a:ea typeface="ＭＳ Ｐゴシック" charset="0"/>
              <a:cs typeface="ＭＳ Ｐゴシック" charset="0"/>
            </a:endParaRPr>
          </a:p>
          <a:p>
            <a:pPr>
              <a:buFont typeface="Monotype Sorts" charset="0"/>
              <a:buNone/>
            </a:pPr>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Reinforce the need for a physical fitness policy. </a:t>
            </a:r>
          </a:p>
        </p:txBody>
      </p:sp>
      <p:pic>
        <p:nvPicPr>
          <p:cNvPr id="3" name="Picture 2"/>
          <p:cNvPicPr>
            <a:picLocks noChangeAspect="1"/>
          </p:cNvPicPr>
          <p:nvPr/>
        </p:nvPicPr>
        <p:blipFill>
          <a:blip r:embed="rId2"/>
          <a:stretch>
            <a:fillRect/>
          </a:stretch>
        </p:blipFill>
        <p:spPr>
          <a:xfrm>
            <a:off x="4876800" y="2590800"/>
            <a:ext cx="1607574" cy="1600200"/>
          </a:xfrm>
          <a:prstGeom prst="rect">
            <a:avLst/>
          </a:prstGeom>
        </p:spPr>
      </p:pic>
      <p:pic>
        <p:nvPicPr>
          <p:cNvPr id="4" name="Picture 3"/>
          <p:cNvPicPr>
            <a:picLocks noChangeAspect="1"/>
          </p:cNvPicPr>
          <p:nvPr/>
        </p:nvPicPr>
        <p:blipFill>
          <a:blip r:embed="rId3"/>
          <a:stretch>
            <a:fillRect/>
          </a:stretch>
        </p:blipFill>
        <p:spPr>
          <a:xfrm>
            <a:off x="2438400" y="2828925"/>
            <a:ext cx="1905000" cy="1666875"/>
          </a:xfrm>
          <a:prstGeom prst="rect">
            <a:avLst/>
          </a:prstGeom>
        </p:spPr>
      </p:pic>
      <p:pic>
        <p:nvPicPr>
          <p:cNvPr id="5" name="Picture 4"/>
          <p:cNvPicPr>
            <a:picLocks noChangeAspect="1"/>
          </p:cNvPicPr>
          <p:nvPr/>
        </p:nvPicPr>
        <p:blipFill>
          <a:blip r:embed="rId4"/>
          <a:stretch>
            <a:fillRect/>
          </a:stretch>
        </p:blipFill>
        <p:spPr>
          <a:xfrm>
            <a:off x="7162800" y="2642616"/>
            <a:ext cx="1600200" cy="170078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8" name="Rectangle 10"/>
          <p:cNvSpPr>
            <a:spLocks noGrp="1" noChangeArrowheads="1"/>
          </p:cNvSpPr>
          <p:nvPr>
            <p:ph type="title"/>
          </p:nvPr>
        </p:nvSpPr>
        <p:spPr>
          <a:xfrm>
            <a:off x="0" y="0"/>
            <a:ext cx="9144000" cy="800219"/>
          </a:xfrm>
        </p:spPr>
        <p:txBody>
          <a:bodyPr/>
          <a:lstStyle/>
          <a:p>
            <a:pPr algn="ctr">
              <a:defRPr/>
            </a:pPr>
            <a:r>
              <a:rPr lang="en-US" b="1" dirty="0">
                <a:latin typeface="Arial"/>
                <a:ea typeface="ＭＳ Ｐゴシック" charset="0"/>
                <a:cs typeface="Arial"/>
              </a:rPr>
              <a:t>Lesson One Firefighter I</a:t>
            </a:r>
          </a:p>
        </p:txBody>
      </p:sp>
      <p:sp>
        <p:nvSpPr>
          <p:cNvPr id="4098" name="Rectangle 11"/>
          <p:cNvSpPr>
            <a:spLocks noGrp="1" noChangeArrowheads="1"/>
          </p:cNvSpPr>
          <p:nvPr>
            <p:ph type="body" idx="1"/>
          </p:nvPr>
        </p:nvSpPr>
        <p:spPr/>
        <p:txBody>
          <a:bodyPr/>
          <a:lstStyle/>
          <a:p>
            <a:pPr>
              <a:buFont typeface="Monotype Sorts" charset="0"/>
              <a:buNone/>
            </a:pPr>
            <a:r>
              <a:rPr lang="en-US" sz="2600" b="1" dirty="0">
                <a:latin typeface="Arial" charset="0"/>
                <a:ea typeface="ＭＳ Ｐゴシック" charset="0"/>
                <a:cs typeface="ＭＳ Ｐゴシック" charset="0"/>
              </a:rPr>
              <a:t>TERMINAL </a:t>
            </a:r>
            <a:r>
              <a:rPr lang="en-US" sz="2600" b="1" dirty="0" smtClean="0">
                <a:latin typeface="Arial" charset="0"/>
                <a:ea typeface="ＭＳ Ｐゴシック" charset="0"/>
                <a:cs typeface="ＭＳ Ｐゴシック" charset="0"/>
              </a:rPr>
              <a:t>OBJECTIVE</a:t>
            </a:r>
          </a:p>
          <a:p>
            <a:pPr>
              <a:buFont typeface="Monotype Sorts" charset="0"/>
              <a:buNone/>
            </a:pPr>
            <a:endParaRPr lang="en-US" sz="1400" b="1" dirty="0">
              <a:latin typeface="Arial" charset="0"/>
              <a:ea typeface="ＭＳ Ｐゴシック" charset="0"/>
              <a:cs typeface="ＭＳ Ｐゴシック" charset="0"/>
            </a:endParaRPr>
          </a:p>
          <a:p>
            <a:r>
              <a:rPr lang="en-US" sz="2400" dirty="0">
                <a:latin typeface="Arial" charset="0"/>
                <a:ea typeface="ＭＳ Ｐゴシック" charset="0"/>
                <a:cs typeface="ＭＳ Ｐゴシック" charset="0"/>
              </a:rPr>
              <a:t>The Firefighter I candidate shall correctly describe in writing the mission of the fire service, and the mission of the fire department in relation to the local jurisdiction and its member firefighters.</a:t>
            </a:r>
          </a:p>
          <a:p>
            <a:endParaRPr lang="en-US" sz="2600" dirty="0">
              <a:latin typeface="Arial" charset="0"/>
              <a:ea typeface="ＭＳ Ｐゴシック" charset="0"/>
              <a:cs typeface="ＭＳ Ｐゴシック" charset="0"/>
            </a:endParaRPr>
          </a:p>
          <a:p>
            <a:endParaRPr lang="en-US" sz="2600" dirty="0">
              <a:latin typeface="Arial" charset="0"/>
              <a:ea typeface="ＭＳ Ｐゴシック" charset="0"/>
              <a:cs typeface="ＭＳ Ｐゴシック" charset="0"/>
            </a:endParaRPr>
          </a:p>
        </p:txBody>
      </p:sp>
      <p:pic>
        <p:nvPicPr>
          <p:cNvPr id="2" name="Picture 1" descr="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4064000"/>
            <a:ext cx="2459420" cy="2641600"/>
          </a:xfrm>
          <a:prstGeom prst="roundRect">
            <a:avLst>
              <a:gd name="adj" fmla="val 8594"/>
            </a:avLst>
          </a:prstGeom>
          <a:solidFill>
            <a:srgbClr val="FFFFFF">
              <a:shade val="85000"/>
            </a:srgbClr>
          </a:solidFill>
          <a:ln>
            <a:noFill/>
          </a:ln>
          <a:effectLst>
            <a:outerShdw blurRad="50800" dist="38100" dir="2700000" sx="102000" sy="102000" algn="tl" rotWithShape="0">
              <a:prstClr val="black">
                <a:alpha val="40000"/>
              </a:prstClr>
            </a:outerShdw>
          </a:effectLst>
          <a:scene3d>
            <a:camera prst="orthographicFront"/>
            <a:lightRig rig="threePt" dir="t"/>
          </a:scene3d>
          <a:sp3d>
            <a:bevelT/>
          </a:sp3d>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Lesson Two Firefighter I</a:t>
            </a:r>
          </a:p>
        </p:txBody>
      </p:sp>
      <p:sp>
        <p:nvSpPr>
          <p:cNvPr id="22530" name="Content Placeholder 2"/>
          <p:cNvSpPr>
            <a:spLocks noGrp="1"/>
          </p:cNvSpPr>
          <p:nvPr>
            <p:ph idx="1"/>
          </p:nvPr>
        </p:nvSpPr>
        <p:spPr/>
        <p:txBody>
          <a:bodyPr/>
          <a:lstStyle/>
          <a:p>
            <a:pPr>
              <a:buFont typeface="Monotype Sorts" charset="0"/>
              <a:buNone/>
            </a:pPr>
            <a:r>
              <a:rPr lang="en-US" b="1" dirty="0">
                <a:latin typeface="Arial" charset="0"/>
                <a:ea typeface="ＭＳ Ｐゴシック" charset="0"/>
                <a:cs typeface="ＭＳ Ｐゴシック" charset="0"/>
              </a:rPr>
              <a:t>TERMINAL </a:t>
            </a:r>
            <a:r>
              <a:rPr lang="en-US" b="1" dirty="0" smtClean="0">
                <a:latin typeface="Arial" charset="0"/>
                <a:ea typeface="ＭＳ Ｐゴシック" charset="0"/>
                <a:cs typeface="ＭＳ Ｐゴシック" charset="0"/>
              </a:rPr>
              <a:t>OBJECTIVE</a:t>
            </a:r>
          </a:p>
          <a:p>
            <a:pPr>
              <a:buFont typeface="Monotype Sorts" charset="0"/>
              <a:buNone/>
            </a:pPr>
            <a:endParaRPr lang="en-US" b="1"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The Firefighter I candidate shall correctly describe in writing the organization of their respective fire department, and their position within the organization</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grpSp>
        <p:nvGrpSpPr>
          <p:cNvPr id="3" name="Group 2"/>
          <p:cNvGrpSpPr/>
          <p:nvPr/>
        </p:nvGrpSpPr>
        <p:grpSpPr>
          <a:xfrm>
            <a:off x="3687763" y="4114800"/>
            <a:ext cx="5151437" cy="2514600"/>
            <a:chOff x="3001963" y="4191000"/>
            <a:chExt cx="5151437" cy="2514600"/>
          </a:xfrm>
        </p:grpSpPr>
        <p:sp>
          <p:nvSpPr>
            <p:cNvPr id="22531" name="TextBox 2"/>
            <p:cNvSpPr txBox="1">
              <a:spLocks noChangeArrowheads="1"/>
            </p:cNvSpPr>
            <p:nvPr/>
          </p:nvSpPr>
          <p:spPr bwMode="auto">
            <a:xfrm>
              <a:off x="4953000" y="4191000"/>
              <a:ext cx="990600" cy="461963"/>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dirty="0"/>
            </a:p>
          </p:txBody>
        </p:sp>
        <p:cxnSp>
          <p:nvCxnSpPr>
            <p:cNvPr id="22532" name="Straight Connector 4"/>
            <p:cNvCxnSpPr>
              <a:cxnSpLocks noChangeShapeType="1"/>
            </p:cNvCxnSpPr>
            <p:nvPr/>
          </p:nvCxnSpPr>
          <p:spPr bwMode="auto">
            <a:xfrm>
              <a:off x="5475288" y="4648200"/>
              <a:ext cx="0" cy="381000"/>
            </a:xfrm>
            <a:prstGeom prst="line">
              <a:avLst/>
            </a:prstGeom>
            <a:noFill/>
            <a:ln w="28575">
              <a:solidFill>
                <a:srgbClr val="0000FF"/>
              </a:solidFill>
              <a:round/>
              <a:headEnd/>
              <a:tailEnd/>
            </a:ln>
          </p:spPr>
        </p:cxnSp>
        <p:cxnSp>
          <p:nvCxnSpPr>
            <p:cNvPr id="22533" name="Straight Connector 8"/>
            <p:cNvCxnSpPr>
              <a:cxnSpLocks noChangeShapeType="1"/>
            </p:cNvCxnSpPr>
            <p:nvPr/>
          </p:nvCxnSpPr>
          <p:spPr bwMode="auto">
            <a:xfrm>
              <a:off x="3484563" y="5029200"/>
              <a:ext cx="4191000" cy="0"/>
            </a:xfrm>
            <a:prstGeom prst="line">
              <a:avLst/>
            </a:prstGeom>
            <a:noFill/>
            <a:ln w="28575">
              <a:solidFill>
                <a:srgbClr val="0000FF"/>
              </a:solidFill>
              <a:round/>
              <a:headEnd/>
              <a:tailEnd/>
            </a:ln>
          </p:spPr>
        </p:cxnSp>
        <p:grpSp>
          <p:nvGrpSpPr>
            <p:cNvPr id="22534" name="Group 11"/>
            <p:cNvGrpSpPr>
              <a:grpSpLocks/>
            </p:cNvGrpSpPr>
            <p:nvPr/>
          </p:nvGrpSpPr>
          <p:grpSpPr bwMode="auto">
            <a:xfrm>
              <a:off x="3003550" y="5029200"/>
              <a:ext cx="990600" cy="842963"/>
              <a:chOff x="3003044" y="5029200"/>
              <a:chExt cx="990600" cy="842665"/>
            </a:xfrm>
          </p:grpSpPr>
          <p:sp>
            <p:nvSpPr>
              <p:cNvPr id="22547" name="TextBox 12"/>
              <p:cNvSpPr txBox="1">
                <a:spLocks noChangeArrowheads="1"/>
              </p:cNvSpPr>
              <p:nvPr/>
            </p:nvSpPr>
            <p:spPr bwMode="auto">
              <a:xfrm>
                <a:off x="3003044" y="5410200"/>
                <a:ext cx="990600" cy="461665"/>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dirty="0"/>
              </a:p>
            </p:txBody>
          </p:sp>
          <p:cxnSp>
            <p:nvCxnSpPr>
              <p:cNvPr id="22548" name="Straight Connector 13"/>
              <p:cNvCxnSpPr>
                <a:cxnSpLocks noChangeShapeType="1"/>
              </p:cNvCxnSpPr>
              <p:nvPr/>
            </p:nvCxnSpPr>
            <p:spPr bwMode="auto">
              <a:xfrm>
                <a:off x="3505200" y="5029200"/>
                <a:ext cx="0" cy="381000"/>
              </a:xfrm>
              <a:prstGeom prst="line">
                <a:avLst/>
              </a:prstGeom>
              <a:noFill/>
              <a:ln w="28575">
                <a:solidFill>
                  <a:srgbClr val="0000FF"/>
                </a:solidFill>
                <a:round/>
                <a:headEnd/>
                <a:tailEnd/>
              </a:ln>
            </p:spPr>
          </p:cxnSp>
        </p:grpSp>
        <p:grpSp>
          <p:nvGrpSpPr>
            <p:cNvPr id="22535" name="Group 15"/>
            <p:cNvGrpSpPr>
              <a:grpSpLocks/>
            </p:cNvGrpSpPr>
            <p:nvPr/>
          </p:nvGrpSpPr>
          <p:grpSpPr bwMode="auto">
            <a:xfrm>
              <a:off x="4419600" y="5029200"/>
              <a:ext cx="990600" cy="842963"/>
              <a:chOff x="3003044" y="5029200"/>
              <a:chExt cx="990600" cy="842665"/>
            </a:xfrm>
          </p:grpSpPr>
          <p:sp>
            <p:nvSpPr>
              <p:cNvPr id="22545" name="TextBox 16"/>
              <p:cNvSpPr txBox="1">
                <a:spLocks noChangeArrowheads="1"/>
              </p:cNvSpPr>
              <p:nvPr/>
            </p:nvSpPr>
            <p:spPr bwMode="auto">
              <a:xfrm>
                <a:off x="3003044" y="5410200"/>
                <a:ext cx="990600" cy="461665"/>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dirty="0"/>
              </a:p>
            </p:txBody>
          </p:sp>
          <p:cxnSp>
            <p:nvCxnSpPr>
              <p:cNvPr id="22546" name="Straight Connector 17"/>
              <p:cNvCxnSpPr>
                <a:cxnSpLocks noChangeShapeType="1"/>
              </p:cNvCxnSpPr>
              <p:nvPr/>
            </p:nvCxnSpPr>
            <p:spPr bwMode="auto">
              <a:xfrm>
                <a:off x="3505200" y="5029200"/>
                <a:ext cx="0" cy="381000"/>
              </a:xfrm>
              <a:prstGeom prst="line">
                <a:avLst/>
              </a:prstGeom>
              <a:noFill/>
              <a:ln w="28575">
                <a:solidFill>
                  <a:srgbClr val="0000FF"/>
                </a:solidFill>
                <a:round/>
                <a:headEnd/>
                <a:tailEnd/>
              </a:ln>
            </p:spPr>
          </p:cxnSp>
        </p:grpSp>
        <p:grpSp>
          <p:nvGrpSpPr>
            <p:cNvPr id="22536" name="Group 18"/>
            <p:cNvGrpSpPr>
              <a:grpSpLocks/>
            </p:cNvGrpSpPr>
            <p:nvPr/>
          </p:nvGrpSpPr>
          <p:grpSpPr bwMode="auto">
            <a:xfrm>
              <a:off x="5791200" y="5029200"/>
              <a:ext cx="990600" cy="842963"/>
              <a:chOff x="3003044" y="5029200"/>
              <a:chExt cx="990600" cy="842665"/>
            </a:xfrm>
          </p:grpSpPr>
          <p:sp>
            <p:nvSpPr>
              <p:cNvPr id="22543" name="TextBox 19"/>
              <p:cNvSpPr txBox="1">
                <a:spLocks noChangeArrowheads="1"/>
              </p:cNvSpPr>
              <p:nvPr/>
            </p:nvSpPr>
            <p:spPr bwMode="auto">
              <a:xfrm>
                <a:off x="3003044" y="5410200"/>
                <a:ext cx="990600" cy="461665"/>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dirty="0"/>
              </a:p>
            </p:txBody>
          </p:sp>
          <p:cxnSp>
            <p:nvCxnSpPr>
              <p:cNvPr id="22544" name="Straight Connector 20"/>
              <p:cNvCxnSpPr>
                <a:cxnSpLocks noChangeShapeType="1"/>
              </p:cNvCxnSpPr>
              <p:nvPr/>
            </p:nvCxnSpPr>
            <p:spPr bwMode="auto">
              <a:xfrm>
                <a:off x="3505200" y="5029200"/>
                <a:ext cx="0" cy="381000"/>
              </a:xfrm>
              <a:prstGeom prst="line">
                <a:avLst/>
              </a:prstGeom>
              <a:noFill/>
              <a:ln w="28575">
                <a:solidFill>
                  <a:srgbClr val="0000FF"/>
                </a:solidFill>
                <a:round/>
                <a:headEnd/>
                <a:tailEnd/>
              </a:ln>
            </p:spPr>
          </p:cxnSp>
        </p:grpSp>
        <p:grpSp>
          <p:nvGrpSpPr>
            <p:cNvPr id="22537" name="Group 21"/>
            <p:cNvGrpSpPr>
              <a:grpSpLocks/>
            </p:cNvGrpSpPr>
            <p:nvPr/>
          </p:nvGrpSpPr>
          <p:grpSpPr bwMode="auto">
            <a:xfrm>
              <a:off x="7162800" y="5029200"/>
              <a:ext cx="990600" cy="842963"/>
              <a:chOff x="3003044" y="5029200"/>
              <a:chExt cx="990600" cy="842665"/>
            </a:xfrm>
          </p:grpSpPr>
          <p:sp>
            <p:nvSpPr>
              <p:cNvPr id="22541" name="TextBox 22"/>
              <p:cNvSpPr txBox="1">
                <a:spLocks noChangeArrowheads="1"/>
              </p:cNvSpPr>
              <p:nvPr/>
            </p:nvSpPr>
            <p:spPr bwMode="auto">
              <a:xfrm>
                <a:off x="3003044" y="5410200"/>
                <a:ext cx="990600" cy="461665"/>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dirty="0"/>
              </a:p>
            </p:txBody>
          </p:sp>
          <p:cxnSp>
            <p:nvCxnSpPr>
              <p:cNvPr id="22542" name="Straight Connector 23"/>
              <p:cNvCxnSpPr>
                <a:cxnSpLocks noChangeShapeType="1"/>
              </p:cNvCxnSpPr>
              <p:nvPr/>
            </p:nvCxnSpPr>
            <p:spPr bwMode="auto">
              <a:xfrm>
                <a:off x="3505200" y="5029200"/>
                <a:ext cx="0" cy="381000"/>
              </a:xfrm>
              <a:prstGeom prst="line">
                <a:avLst/>
              </a:prstGeom>
              <a:noFill/>
              <a:ln w="28575">
                <a:solidFill>
                  <a:srgbClr val="0000FF"/>
                </a:solidFill>
                <a:round/>
                <a:headEnd/>
                <a:tailEnd/>
              </a:ln>
            </p:spPr>
          </p:cxnSp>
        </p:grpSp>
        <p:grpSp>
          <p:nvGrpSpPr>
            <p:cNvPr id="22538" name="Group 25"/>
            <p:cNvGrpSpPr>
              <a:grpSpLocks/>
            </p:cNvGrpSpPr>
            <p:nvPr/>
          </p:nvGrpSpPr>
          <p:grpSpPr bwMode="auto">
            <a:xfrm>
              <a:off x="3001963" y="5862638"/>
              <a:ext cx="990600" cy="842962"/>
              <a:chOff x="3003044" y="5029200"/>
              <a:chExt cx="990600" cy="842665"/>
            </a:xfrm>
          </p:grpSpPr>
          <p:sp>
            <p:nvSpPr>
              <p:cNvPr id="22539" name="TextBox 26"/>
              <p:cNvSpPr txBox="1">
                <a:spLocks noChangeArrowheads="1"/>
              </p:cNvSpPr>
              <p:nvPr/>
            </p:nvSpPr>
            <p:spPr bwMode="auto">
              <a:xfrm>
                <a:off x="3003044" y="5410200"/>
                <a:ext cx="990600" cy="461665"/>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dirty="0"/>
              </a:p>
            </p:txBody>
          </p:sp>
          <p:cxnSp>
            <p:nvCxnSpPr>
              <p:cNvPr id="22540" name="Straight Connector 27"/>
              <p:cNvCxnSpPr>
                <a:cxnSpLocks noChangeShapeType="1"/>
              </p:cNvCxnSpPr>
              <p:nvPr/>
            </p:nvCxnSpPr>
            <p:spPr bwMode="auto">
              <a:xfrm>
                <a:off x="3505200" y="5029200"/>
                <a:ext cx="0" cy="381000"/>
              </a:xfrm>
              <a:prstGeom prst="line">
                <a:avLst/>
              </a:prstGeom>
              <a:noFill/>
              <a:ln w="28575">
                <a:solidFill>
                  <a:srgbClr val="0000FF"/>
                </a:solidFill>
                <a:round/>
                <a:headEnd/>
                <a:tailEnd/>
              </a:ln>
            </p:spPr>
          </p:cxnSp>
        </p:grpSp>
      </p:gr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Enabling Objectives</a:t>
            </a:r>
          </a:p>
        </p:txBody>
      </p:sp>
      <p:sp>
        <p:nvSpPr>
          <p:cNvPr id="23554" name="Content Placeholder 2"/>
          <p:cNvSpPr>
            <a:spLocks noGrp="1"/>
          </p:cNvSpPr>
          <p:nvPr>
            <p:ph idx="1"/>
          </p:nvPr>
        </p:nvSpPr>
        <p:spPr/>
        <p:txBody>
          <a:bodyPr/>
          <a:lstStyle/>
          <a:p>
            <a:r>
              <a:rPr lang="en-US" dirty="0">
                <a:latin typeface="Arial" charset="0"/>
                <a:ea typeface="ＭＳ Ｐゴシック" charset="0"/>
                <a:cs typeface="ＭＳ Ｐゴシック" charset="0"/>
              </a:rPr>
              <a:t>The Firefighter I candidate shall correctly describe in writing the organization of the fire department</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The Firefighter I candidate, when given a blank form and list of all positions, shall correctly identify each of the positions located on the fire department organizational chart.</a:t>
            </a:r>
          </a:p>
          <a:p>
            <a:endParaRPr lang="en-US"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Organization of the FD</a:t>
            </a:r>
          </a:p>
        </p:txBody>
      </p:sp>
      <p:sp>
        <p:nvSpPr>
          <p:cNvPr id="24578" name="Content Placeholder 2"/>
          <p:cNvSpPr>
            <a:spLocks noGrp="1"/>
          </p:cNvSpPr>
          <p:nvPr>
            <p:ph idx="1"/>
          </p:nvPr>
        </p:nvSpPr>
        <p:spPr/>
        <p:txBody>
          <a:bodyPr/>
          <a:lstStyle/>
          <a:p>
            <a:r>
              <a:rPr lang="en-US" dirty="0">
                <a:latin typeface="Arial" charset="0"/>
                <a:ea typeface="ＭＳ Ｐゴシック" charset="0"/>
                <a:cs typeface="ＭＳ Ｐゴシック" charset="0"/>
              </a:rPr>
              <a:t>The fire department is a collective group of people that function within a prescribed framework.  </a:t>
            </a:r>
          </a:p>
          <a:p>
            <a:r>
              <a:rPr lang="en-US" dirty="0">
                <a:latin typeface="Arial" charset="0"/>
                <a:ea typeface="ＭＳ Ｐゴシック" charset="0"/>
                <a:cs typeface="ＭＳ Ｐゴシック" charset="0"/>
              </a:rPr>
              <a:t>This framework allows for a logical sequence in the dissemination of authority and provides for a means of control. </a:t>
            </a:r>
          </a:p>
        </p:txBody>
      </p:sp>
      <p:pic>
        <p:nvPicPr>
          <p:cNvPr id="3" name="Picture 2" descr="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3962400"/>
            <a:ext cx="3048000" cy="2540000"/>
          </a:xfrm>
          <a:prstGeom prst="rect">
            <a:avLst/>
          </a:prstGeom>
          <a:ln>
            <a:noFill/>
          </a:ln>
          <a:effectLst>
            <a:softEdge rad="112500"/>
          </a:effec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Unity of Command</a:t>
            </a:r>
          </a:p>
        </p:txBody>
      </p:sp>
      <p:sp>
        <p:nvSpPr>
          <p:cNvPr id="25602" name="Content Placeholder 2"/>
          <p:cNvSpPr>
            <a:spLocks noGrp="1"/>
          </p:cNvSpPr>
          <p:nvPr>
            <p:ph idx="1"/>
          </p:nvPr>
        </p:nvSpPr>
        <p:spPr>
          <a:xfrm>
            <a:off x="2362200" y="1066800"/>
            <a:ext cx="6553200" cy="4800600"/>
          </a:xfrm>
        </p:spPr>
        <p:txBody>
          <a:bodyPr/>
          <a:lstStyle/>
          <a:p>
            <a:r>
              <a:rPr lang="en-US" sz="2400" dirty="0">
                <a:latin typeface="Arial" charset="0"/>
                <a:ea typeface="ＭＳ Ｐゴシック" charset="0"/>
                <a:cs typeface="ＭＳ Ｐゴシック" charset="0"/>
              </a:rPr>
              <a:t>Each individual participating in the operation reports to only one supervisor. This eliminates the potential for individuals to receive conflicting orders from a variety of supervisors, thus increasing accountability, preventing freelancing, improving the flow of information, helping with the coordination of operational efforts, and enhancing operational safety. This concept is fundamental to the Incident Command System chain of command.</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Division of Labor</a:t>
            </a:r>
          </a:p>
        </p:txBody>
      </p:sp>
      <p:sp>
        <p:nvSpPr>
          <p:cNvPr id="26626" name="Content Placeholder 2"/>
          <p:cNvSpPr>
            <a:spLocks noGrp="1"/>
          </p:cNvSpPr>
          <p:nvPr>
            <p:ph idx="1"/>
          </p:nvPr>
        </p:nvSpPr>
        <p:spPr>
          <a:xfrm>
            <a:off x="2362200" y="1066800"/>
            <a:ext cx="6553200" cy="4800600"/>
          </a:xfrm>
        </p:spPr>
        <p:txBody>
          <a:bodyPr/>
          <a:lstStyle/>
          <a:p>
            <a:r>
              <a:rPr lang="en-US" dirty="0">
                <a:latin typeface="Arial" charset="0"/>
                <a:ea typeface="ＭＳ Ｐゴシック" charset="0"/>
                <a:cs typeface="ＭＳ Ｐゴシック" charset="0"/>
              </a:rPr>
              <a:t>The major concept behind ICS is that every emergency, no matter how large or small, requires that certain tasks, or functions, be performed.  The organization can expand or contract according to the size of the emergency and the staff available.  The primary functions of the ICS are: </a:t>
            </a:r>
            <a:r>
              <a:rPr lang="en-US" b="1" dirty="0">
                <a:latin typeface="Arial" charset="0"/>
                <a:ea typeface="ＭＳ Ｐゴシック" charset="0"/>
                <a:cs typeface="ＭＳ Ｐゴシック" charset="0"/>
              </a:rPr>
              <a:t>Incident Command, Operations, Logistics, Planning/Intelligence, and Administration/Finance.</a:t>
            </a:r>
            <a:endParaRPr lang="en-US"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Organization of the FD</a:t>
            </a:r>
          </a:p>
        </p:txBody>
      </p:sp>
      <p:sp>
        <p:nvSpPr>
          <p:cNvPr id="27650" name="Content Placeholder 2"/>
          <p:cNvSpPr>
            <a:spLocks noGrp="1"/>
          </p:cNvSpPr>
          <p:nvPr>
            <p:ph idx="1"/>
          </p:nvPr>
        </p:nvSpPr>
        <p:spPr/>
        <p:txBody>
          <a:bodyPr/>
          <a:lstStyle/>
          <a:p>
            <a:r>
              <a:rPr lang="en-US" dirty="0">
                <a:latin typeface="Arial" charset="0"/>
                <a:ea typeface="ＭＳ Ｐゴシック" charset="0"/>
                <a:cs typeface="ＭＳ Ｐゴシック" charset="0"/>
              </a:rPr>
              <a:t>When working with predominantly volunteer fire departments, the Board of Directors will have a position on the chart with the Chairman and President in sub-positions. </a:t>
            </a: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Organization of the FD</a:t>
            </a:r>
          </a:p>
        </p:txBody>
      </p:sp>
      <p:sp>
        <p:nvSpPr>
          <p:cNvPr id="28674" name="Content Placeholder 2"/>
          <p:cNvSpPr>
            <a:spLocks noGrp="1"/>
          </p:cNvSpPr>
          <p:nvPr>
            <p:ph idx="1"/>
          </p:nvPr>
        </p:nvSpPr>
        <p:spPr/>
        <p:txBody>
          <a:bodyPr/>
          <a:lstStyle/>
          <a:p>
            <a:r>
              <a:rPr lang="en-US" dirty="0">
                <a:latin typeface="Arial" charset="0"/>
                <a:ea typeface="ＭＳ Ｐゴシック" charset="0"/>
                <a:cs typeface="ＭＳ Ｐゴシック" charset="0"/>
              </a:rPr>
              <a:t>When working with a municipal fire department, the city manager will have a position on the chart along with the city council and mayor.  </a:t>
            </a:r>
          </a:p>
          <a:p>
            <a:r>
              <a:rPr lang="en-US" dirty="0">
                <a:latin typeface="Arial" charset="0"/>
                <a:ea typeface="ＭＳ Ｐゴシック" charset="0"/>
                <a:cs typeface="ＭＳ Ｐゴシック" charset="0"/>
              </a:rPr>
              <a:t>Where a municipal government does exist, the personnel ordinances will dictate the actual positions of administrative personnel. </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52500"/>
          </a:xfrm>
        </p:spPr>
        <p:txBody>
          <a:bodyPr/>
          <a:lstStyle/>
          <a:p>
            <a:pPr>
              <a:defRPr/>
            </a:pPr>
            <a:r>
              <a:rPr lang="en-US" dirty="0">
                <a:latin typeface="FrnkGothITC Hv BT" charset="0"/>
                <a:ea typeface="ＭＳ Ｐゴシック" charset="0"/>
                <a:cs typeface="ＭＳ Ｐゴシック" charset="0"/>
              </a:rPr>
              <a:t>Fire Department Positions</a:t>
            </a:r>
          </a:p>
        </p:txBody>
      </p:sp>
      <p:sp>
        <p:nvSpPr>
          <p:cNvPr id="29698" name="Content Placeholder 2"/>
          <p:cNvSpPr>
            <a:spLocks noGrp="1"/>
          </p:cNvSpPr>
          <p:nvPr>
            <p:ph idx="1"/>
          </p:nvPr>
        </p:nvSpPr>
        <p:spPr/>
        <p:txBody>
          <a:bodyPr/>
          <a:lstStyle/>
          <a:p>
            <a:r>
              <a:rPr lang="en-US" sz="2400" b="1" dirty="0">
                <a:latin typeface="Arial" charset="0"/>
                <a:ea typeface="ＭＳ Ｐゴシック" charset="0"/>
                <a:cs typeface="ＭＳ Ｐゴシック" charset="0"/>
              </a:rPr>
              <a:t>Fire Chief</a:t>
            </a:r>
            <a:r>
              <a:rPr lang="en-US" sz="2400" dirty="0">
                <a:latin typeface="Arial" charset="0"/>
                <a:ea typeface="ＭＳ Ｐゴシック" charset="0"/>
                <a:cs typeface="ＭＳ Ｐゴシック" charset="0"/>
              </a:rPr>
              <a:t>: the Chief of the department is an administrator of affairs of the fire department, both on a business level and at the combat level. </a:t>
            </a:r>
            <a:r>
              <a:rPr lang="en-US" sz="2400" dirty="0" smtClean="0">
                <a:latin typeface="Arial" charset="0"/>
                <a:ea typeface="ＭＳ Ｐゴシック" charset="0"/>
                <a:cs typeface="ＭＳ Ｐゴシック" charset="0"/>
              </a:rPr>
              <a:t>Depending </a:t>
            </a:r>
            <a:r>
              <a:rPr lang="en-US" sz="2400" dirty="0">
                <a:latin typeface="Arial" charset="0"/>
                <a:ea typeface="ＭＳ Ｐゴシック" charset="0"/>
                <a:cs typeface="ＭＳ Ｐゴシック" charset="0"/>
              </a:rPr>
              <a:t>on the size and complexity of the department, the Fire Chief</a:t>
            </a:r>
            <a:r>
              <a:rPr lang="ja-JP" altLang="en-US" sz="2400" dirty="0">
                <a:latin typeface="Arial" charset="0"/>
                <a:ea typeface="ＭＳ Ｐゴシック" charset="0"/>
                <a:cs typeface="ＭＳ Ｐゴシック" charset="0"/>
              </a:rPr>
              <a:t>’</a:t>
            </a:r>
            <a:r>
              <a:rPr lang="en-US" altLang="ja-JP" sz="2400" dirty="0">
                <a:latin typeface="Arial" charset="0"/>
                <a:ea typeface="ＭＳ Ｐゴシック" charset="0"/>
                <a:cs typeface="ＭＳ Ｐゴシック" charset="0"/>
              </a:rPr>
              <a:t>s actual involvement in the combat role may vary. </a:t>
            </a:r>
            <a:r>
              <a:rPr lang="en-US" altLang="ja-JP" sz="2400" dirty="0" smtClean="0">
                <a:latin typeface="Arial" charset="0"/>
                <a:ea typeface="ＭＳ Ｐゴシック" charset="0"/>
                <a:cs typeface="ＭＳ Ｐゴシック" charset="0"/>
              </a:rPr>
              <a:t>However</a:t>
            </a:r>
            <a:r>
              <a:rPr lang="en-US" altLang="ja-JP" sz="2400" dirty="0">
                <a:latin typeface="Arial" charset="0"/>
                <a:ea typeface="ＭＳ Ｐゴシック" charset="0"/>
                <a:cs typeface="ＭＳ Ｐゴシック" charset="0"/>
              </a:rPr>
              <a:t>, the Fire Chief is ultimately responsible for everything that the fire department does. </a:t>
            </a:r>
            <a:r>
              <a:rPr lang="en-US" altLang="ja-JP" sz="2400" dirty="0" smtClean="0">
                <a:latin typeface="Arial" charset="0"/>
                <a:ea typeface="ＭＳ Ｐゴシック" charset="0"/>
                <a:cs typeface="ＭＳ Ｐゴシック" charset="0"/>
              </a:rPr>
              <a:t>The </a:t>
            </a:r>
            <a:r>
              <a:rPr lang="en-US" altLang="ja-JP" sz="2400" dirty="0">
                <a:latin typeface="Arial" charset="0"/>
                <a:ea typeface="ＭＳ Ｐゴシック" charset="0"/>
                <a:cs typeface="ＭＳ Ｐゴシック" charset="0"/>
              </a:rPr>
              <a:t>Fire Chief answers directly to the City Manager in a municipality or to the board of directors in a volunteer organization. </a:t>
            </a:r>
            <a:r>
              <a:rPr lang="en-US" altLang="ja-JP" sz="2400" dirty="0" smtClean="0">
                <a:latin typeface="Arial" charset="0"/>
                <a:ea typeface="ＭＳ Ｐゴシック" charset="0"/>
                <a:cs typeface="ＭＳ Ｐゴシック" charset="0"/>
              </a:rPr>
              <a:t>They</a:t>
            </a:r>
            <a:r>
              <a:rPr lang="en-US" altLang="ja-JP" sz="2400" dirty="0">
                <a:latin typeface="Arial" charset="0"/>
                <a:ea typeface="ＭＳ Ｐゴシック" charset="0"/>
                <a:cs typeface="ＭＳ Ｐゴシック" charset="0"/>
              </a:rPr>
              <a:t>, in turn, would answer to citizens of the respective jurisdiction. </a:t>
            </a:r>
            <a:endParaRPr lang="en-US" sz="2400"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90600"/>
          </a:xfrm>
        </p:spPr>
        <p:txBody>
          <a:bodyPr/>
          <a:lstStyle/>
          <a:p>
            <a:pPr>
              <a:defRPr/>
            </a:pPr>
            <a:r>
              <a:rPr lang="en-US" dirty="0">
                <a:latin typeface="FrnkGothITC Hv BT" charset="0"/>
                <a:ea typeface="ＭＳ Ｐゴシック" charset="0"/>
                <a:cs typeface="ＭＳ Ｐゴシック" charset="0"/>
              </a:rPr>
              <a:t>Fire Department Positions</a:t>
            </a:r>
          </a:p>
        </p:txBody>
      </p:sp>
      <p:sp>
        <p:nvSpPr>
          <p:cNvPr id="30722" name="Content Placeholder 2"/>
          <p:cNvSpPr>
            <a:spLocks noGrp="1"/>
          </p:cNvSpPr>
          <p:nvPr>
            <p:ph idx="1"/>
          </p:nvPr>
        </p:nvSpPr>
        <p:spPr/>
        <p:txBody>
          <a:bodyPr/>
          <a:lstStyle/>
          <a:p>
            <a:r>
              <a:rPr lang="en-US" sz="2400" b="1" dirty="0">
                <a:latin typeface="Arial" charset="0"/>
                <a:ea typeface="ＭＳ Ｐゴシック" charset="0"/>
                <a:cs typeface="ＭＳ Ｐゴシック" charset="0"/>
              </a:rPr>
              <a:t>Deputy Chief</a:t>
            </a:r>
            <a:r>
              <a:rPr lang="en-US" sz="2400" dirty="0">
                <a:latin typeface="Arial" charset="0"/>
                <a:ea typeface="ＭＳ Ｐゴシック" charset="0"/>
                <a:cs typeface="ＭＳ Ｐゴシック" charset="0"/>
              </a:rPr>
              <a:t>: The Deputy Chief is an administrator of both business and combat operations within the fire department and acts directly on behalf of the Fire Chief. </a:t>
            </a:r>
            <a:r>
              <a:rPr lang="en-US" sz="2400" dirty="0" smtClean="0">
                <a:latin typeface="Arial" charset="0"/>
                <a:ea typeface="ＭＳ Ｐゴシック" charset="0"/>
                <a:cs typeface="ＭＳ Ｐゴシック" charset="0"/>
              </a:rPr>
              <a:t>In </a:t>
            </a:r>
            <a:r>
              <a:rPr lang="en-US" sz="2400" dirty="0">
                <a:latin typeface="Arial" charset="0"/>
                <a:ea typeface="ＭＳ Ｐゴシック" charset="0"/>
                <a:cs typeface="ＭＳ Ｐゴシック" charset="0"/>
              </a:rPr>
              <a:t>the Fire Chief</a:t>
            </a:r>
            <a:r>
              <a:rPr lang="ja-JP" altLang="en-US" sz="2400" dirty="0">
                <a:latin typeface="Arial" charset="0"/>
                <a:ea typeface="ＭＳ Ｐゴシック" charset="0"/>
                <a:cs typeface="ＭＳ Ｐゴシック" charset="0"/>
              </a:rPr>
              <a:t>’</a:t>
            </a:r>
            <a:r>
              <a:rPr lang="en-US" altLang="ja-JP" sz="2400" dirty="0">
                <a:latin typeface="Arial" charset="0"/>
                <a:ea typeface="ＭＳ Ｐゴシック" charset="0"/>
                <a:cs typeface="ＭＳ Ｐゴシック" charset="0"/>
              </a:rPr>
              <a:t>s absence the Deputy Chief is in overall control of the department.  Depending on the size and complexity of the fire department, the Deputy </a:t>
            </a:r>
            <a:r>
              <a:rPr lang="en-US" altLang="ja-JP" sz="2400" dirty="0" smtClean="0">
                <a:latin typeface="Arial" charset="0"/>
                <a:ea typeface="ＭＳ Ｐゴシック" charset="0"/>
                <a:cs typeface="ＭＳ Ｐゴシック" charset="0"/>
              </a:rPr>
              <a:t>Chief’s </a:t>
            </a:r>
            <a:r>
              <a:rPr lang="en-US" altLang="ja-JP" sz="2400" dirty="0">
                <a:latin typeface="Arial" charset="0"/>
                <a:ea typeface="ＭＳ Ｐゴシック" charset="0"/>
                <a:cs typeface="ＭＳ Ｐゴシック" charset="0"/>
              </a:rPr>
              <a:t>role is active combat operations may vary.  However, the Deputy Chief is responsible for all actions taken by personnel under their </a:t>
            </a:r>
            <a:r>
              <a:rPr lang="en-US" altLang="ja-JP" sz="2400" dirty="0" smtClean="0">
                <a:latin typeface="Arial" charset="0"/>
                <a:ea typeface="ＭＳ Ｐゴシック" charset="0"/>
                <a:cs typeface="ＭＳ Ｐゴシック" charset="0"/>
              </a:rPr>
              <a:t>command.</a:t>
            </a:r>
            <a:endParaRPr lang="en-US" sz="2400"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2"/>
          <p:cNvSpPr>
            <a:spLocks noGrp="1"/>
          </p:cNvSpPr>
          <p:nvPr>
            <p:ph idx="1"/>
          </p:nvPr>
        </p:nvSpPr>
        <p:spPr/>
        <p:txBody>
          <a:bodyPr/>
          <a:lstStyle/>
          <a:p>
            <a:r>
              <a:rPr lang="en-US" sz="2400" b="1" dirty="0">
                <a:latin typeface="Arial" charset="0"/>
                <a:ea typeface="ＭＳ Ｐゴシック" charset="0"/>
                <a:cs typeface="ＭＳ Ｐゴシック" charset="0"/>
              </a:rPr>
              <a:t>Assistant Chief</a:t>
            </a:r>
            <a:r>
              <a:rPr lang="en-US" sz="2400" dirty="0">
                <a:latin typeface="Arial" charset="0"/>
                <a:ea typeface="ＭＳ Ｐゴシック" charset="0"/>
                <a:cs typeface="ＭＳ Ｐゴシック" charset="0"/>
              </a:rPr>
              <a:t>: Existence of this position usually indicates a fairly large fire department.  The major responsibility of this position is usually that of shift or division command.  This entails the administration of an entire shift or division of personnel as well as an active combat command role.  When a Deputy Chief is not part of the organizational structure of the fire department, then the assistant chief will assume the role of Deputy Chief. </a:t>
            </a:r>
          </a:p>
        </p:txBody>
      </p:sp>
      <p:sp>
        <p:nvSpPr>
          <p:cNvPr id="3" name="Title 2"/>
          <p:cNvSpPr>
            <a:spLocks noGrp="1"/>
          </p:cNvSpPr>
          <p:nvPr>
            <p:ph type="title"/>
          </p:nvPr>
        </p:nvSpPr>
        <p:spPr>
          <a:xfrm>
            <a:off x="0" y="76200"/>
            <a:ext cx="9144000" cy="990600"/>
          </a:xfrm>
        </p:spPr>
        <p:txBody>
          <a:bodyPr/>
          <a:lstStyle/>
          <a:p>
            <a:r>
              <a:rPr lang="en-US" dirty="0" smtClean="0"/>
              <a:t>Fire Department Positions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00219"/>
          </a:xfrm>
        </p:spPr>
        <p:txBody>
          <a:bodyPr/>
          <a:lstStyle/>
          <a:p>
            <a:pPr algn="ctr">
              <a:defRPr/>
            </a:pPr>
            <a:r>
              <a:rPr lang="en-US" b="1" dirty="0">
                <a:latin typeface="+mn-lt"/>
                <a:ea typeface="ＭＳ Ｐゴシック" charset="0"/>
                <a:cs typeface="ＭＳ Ｐゴシック" charset="0"/>
              </a:rPr>
              <a:t>Enabling Objectives</a:t>
            </a:r>
          </a:p>
        </p:txBody>
      </p:sp>
      <p:sp>
        <p:nvSpPr>
          <p:cNvPr id="5122" name="Content Placeholder 2"/>
          <p:cNvSpPr>
            <a:spLocks noGrp="1"/>
          </p:cNvSpPr>
          <p:nvPr>
            <p:ph idx="1"/>
          </p:nvPr>
        </p:nvSpPr>
        <p:spPr>
          <a:xfrm>
            <a:off x="2362200" y="1066800"/>
            <a:ext cx="6477000" cy="2895600"/>
          </a:xfrm>
        </p:spPr>
        <p:txBody>
          <a:bodyPr/>
          <a:lstStyle/>
          <a:p>
            <a:r>
              <a:rPr lang="en-US" dirty="0">
                <a:latin typeface="Arial" charset="0"/>
                <a:ea typeface="ＭＳ Ｐゴシック" charset="0"/>
                <a:cs typeface="ＭＳ Ｐゴシック" charset="0"/>
              </a:rPr>
              <a:t>The Firefighter I candidate shall correctly define in writing the mission of the fire service</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The Firefighter I candidate shall correctly define in writing the mission of the fire department.</a:t>
            </a:r>
          </a:p>
          <a:p>
            <a:pPr marL="0" indent="0">
              <a:buClrTx/>
              <a:buNone/>
            </a:pPr>
            <a:endParaRPr lang="en-US" dirty="0">
              <a:latin typeface="Arial" charset="0"/>
              <a:ea typeface="ＭＳ Ｐゴシック" charset="0"/>
              <a:cs typeface="ＭＳ Ｐゴシック" charset="0"/>
            </a:endParaRPr>
          </a:p>
        </p:txBody>
      </p:sp>
      <p:pic>
        <p:nvPicPr>
          <p:cNvPr id="3" name="Picture 2" descr="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0" y="4038600"/>
            <a:ext cx="4149969" cy="2247900"/>
          </a:xfrm>
          <a:prstGeom prst="roundRect">
            <a:avLst>
              <a:gd name="adj" fmla="val 8594"/>
            </a:avLst>
          </a:prstGeom>
          <a:solidFill>
            <a:srgbClr val="FFFFFF">
              <a:shade val="85000"/>
            </a:srgbClr>
          </a:solidFill>
          <a:ln>
            <a:solidFill>
              <a:srgbClr val="020200"/>
            </a:solidFill>
          </a:ln>
          <a:effectLst>
            <a:outerShdw blurRad="50800" dist="38100" dir="2700000" algn="tl" rotWithShape="0">
              <a:prstClr val="black">
                <a:alpha val="40000"/>
              </a:prstClr>
            </a:outerShdw>
          </a:effectLst>
          <a:scene3d>
            <a:camera prst="orthographicFront"/>
            <a:lightRig rig="threePt" dir="t"/>
          </a:scene3d>
          <a:sp3d>
            <a:bevelT prst="relaxedInset"/>
          </a:sp3d>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52500"/>
          </a:xfrm>
        </p:spPr>
        <p:txBody>
          <a:bodyPr/>
          <a:lstStyle/>
          <a:p>
            <a:pPr>
              <a:defRPr/>
            </a:pPr>
            <a:r>
              <a:rPr lang="en-US" dirty="0">
                <a:latin typeface="FrnkGothITC Hv BT" charset="0"/>
                <a:ea typeface="ＭＳ Ｐゴシック" charset="0"/>
                <a:cs typeface="ＭＳ Ｐゴシック" charset="0"/>
              </a:rPr>
              <a:t>Fire Department Positions</a:t>
            </a:r>
          </a:p>
        </p:txBody>
      </p:sp>
      <p:sp>
        <p:nvSpPr>
          <p:cNvPr id="32770" name="Content Placeholder 2"/>
          <p:cNvSpPr>
            <a:spLocks noGrp="1"/>
          </p:cNvSpPr>
          <p:nvPr>
            <p:ph idx="1"/>
          </p:nvPr>
        </p:nvSpPr>
        <p:spPr/>
        <p:txBody>
          <a:bodyPr/>
          <a:lstStyle/>
          <a:p>
            <a:r>
              <a:rPr lang="en-US" b="1" dirty="0">
                <a:latin typeface="Arial" charset="0"/>
                <a:ea typeface="ＭＳ Ｐゴシック" charset="0"/>
                <a:cs typeface="ＭＳ Ｐゴシック" charset="0"/>
              </a:rPr>
              <a:t>Battalion Chief</a:t>
            </a:r>
            <a:r>
              <a:rPr lang="en-US" dirty="0">
                <a:latin typeface="Arial" charset="0"/>
                <a:ea typeface="ＭＳ Ｐゴシック" charset="0"/>
                <a:cs typeface="ＭＳ Ｐゴシック" charset="0"/>
              </a:rPr>
              <a:t>:  Battalion Chiefs are most likely to be found in large fire departments and are responsible for the administration of a given zone or section of the jurisdiction (units </a:t>
            </a:r>
            <a:r>
              <a:rPr lang="en-US" dirty="0" smtClean="0">
                <a:latin typeface="Arial" charset="0"/>
                <a:ea typeface="ＭＳ Ｐゴシック" charset="0"/>
                <a:cs typeface="ＭＳ Ｐゴシック" charset="0"/>
              </a:rPr>
              <a:t>and stations </a:t>
            </a:r>
            <a:r>
              <a:rPr lang="en-US" dirty="0">
                <a:latin typeface="Arial" charset="0"/>
                <a:ea typeface="ＭＳ Ｐゴシック" charset="0"/>
                <a:cs typeface="ＭＳ Ｐゴシック" charset="0"/>
              </a:rPr>
              <a:t>within a jurisdiction).  Battalion Chiefs usually maintain an active combat command role. </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491"/>
            <a:ext cx="9144000" cy="960119"/>
          </a:xfrm>
        </p:spPr>
        <p:txBody>
          <a:bodyPr/>
          <a:lstStyle/>
          <a:p>
            <a:pPr>
              <a:defRPr/>
            </a:pPr>
            <a:r>
              <a:rPr lang="en-US" dirty="0">
                <a:latin typeface="FrnkGothITC Hv BT" charset="0"/>
                <a:ea typeface="ＭＳ Ｐゴシック" charset="0"/>
                <a:cs typeface="ＭＳ Ｐゴシック" charset="0"/>
              </a:rPr>
              <a:t>Fire Department Positions</a:t>
            </a:r>
          </a:p>
        </p:txBody>
      </p:sp>
      <p:sp>
        <p:nvSpPr>
          <p:cNvPr id="33794" name="Content Placeholder 2"/>
          <p:cNvSpPr>
            <a:spLocks noGrp="1"/>
          </p:cNvSpPr>
          <p:nvPr>
            <p:ph idx="1"/>
          </p:nvPr>
        </p:nvSpPr>
        <p:spPr>
          <a:xfrm>
            <a:off x="2362200" y="1066800"/>
            <a:ext cx="6477000" cy="3962400"/>
          </a:xfrm>
        </p:spPr>
        <p:txBody>
          <a:bodyPr/>
          <a:lstStyle/>
          <a:p>
            <a:r>
              <a:rPr lang="en-US" sz="2400" b="1" dirty="0">
                <a:latin typeface="Arial" charset="0"/>
                <a:ea typeface="ＭＳ Ｐゴシック" charset="0"/>
                <a:cs typeface="ＭＳ Ｐゴシック" charset="0"/>
              </a:rPr>
              <a:t>Captain</a:t>
            </a:r>
            <a:r>
              <a:rPr lang="en-US" sz="2400" dirty="0">
                <a:latin typeface="Arial" charset="0"/>
                <a:ea typeface="ＭＳ Ｐゴシック" charset="0"/>
                <a:cs typeface="ＭＳ Ｐゴシック" charset="0"/>
              </a:rPr>
              <a:t>: Captains are generally responsible for the administration of a single station or where the position of Battalion Chief is not </a:t>
            </a:r>
            <a:r>
              <a:rPr lang="en-US" sz="2400" dirty="0" smtClean="0">
                <a:latin typeface="Arial" charset="0"/>
                <a:ea typeface="ＭＳ Ｐゴシック" charset="0"/>
                <a:cs typeface="ＭＳ Ｐゴシック" charset="0"/>
              </a:rPr>
              <a:t>used, </a:t>
            </a:r>
            <a:r>
              <a:rPr lang="en-US" sz="2400" dirty="0">
                <a:latin typeface="Arial" charset="0"/>
                <a:ea typeface="ＭＳ Ｐゴシック" charset="0"/>
                <a:cs typeface="ＭＳ Ｐゴシック" charset="0"/>
              </a:rPr>
              <a:t>they may fill that position.  Captains may also regularly administer functions in the fire department e.g., Fire Prevention Officer, Arson Investigator, or Public Fire Educator.  Captains are usually the initial Incident Commander on combat </a:t>
            </a:r>
            <a:r>
              <a:rPr lang="en-US" sz="2400" dirty="0" smtClean="0">
                <a:latin typeface="Arial" charset="0"/>
                <a:ea typeface="ＭＳ Ｐゴシック" charset="0"/>
                <a:cs typeface="ＭＳ Ｐゴシック" charset="0"/>
              </a:rPr>
              <a:t>operations. </a:t>
            </a:r>
            <a:endParaRPr lang="en-US" sz="2400"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lstStyle/>
          <a:p>
            <a:pPr>
              <a:defRPr/>
            </a:pPr>
            <a:r>
              <a:rPr lang="en-US" dirty="0">
                <a:latin typeface="FrnkGothITC Hv BT" charset="0"/>
                <a:ea typeface="ＭＳ Ｐゴシック" charset="0"/>
                <a:cs typeface="ＭＳ Ｐゴシック" charset="0"/>
              </a:rPr>
              <a:t>Fire Department Positions</a:t>
            </a:r>
          </a:p>
        </p:txBody>
      </p:sp>
      <p:sp>
        <p:nvSpPr>
          <p:cNvPr id="34818" name="Content Placeholder 2"/>
          <p:cNvSpPr>
            <a:spLocks noGrp="1"/>
          </p:cNvSpPr>
          <p:nvPr>
            <p:ph idx="1"/>
          </p:nvPr>
        </p:nvSpPr>
        <p:spPr/>
        <p:txBody>
          <a:bodyPr/>
          <a:lstStyle/>
          <a:p>
            <a:r>
              <a:rPr lang="en-US" b="1" dirty="0">
                <a:latin typeface="Arial" charset="0"/>
                <a:ea typeface="ＭＳ Ｐゴシック" charset="0"/>
                <a:cs typeface="ＭＳ Ｐゴシック" charset="0"/>
              </a:rPr>
              <a:t>Lieutenants</a:t>
            </a:r>
            <a:r>
              <a:rPr lang="en-US" dirty="0">
                <a:latin typeface="Arial" charset="0"/>
                <a:ea typeface="ＭＳ Ｐゴシック" charset="0"/>
                <a:cs typeface="ＭＳ Ｐゴシック" charset="0"/>
              </a:rPr>
              <a:t>: Lieutenants are generally responsible for a single company or crew of personnel, e.g., an engine company, truck company or ladder </a:t>
            </a:r>
            <a:r>
              <a:rPr lang="en-US" dirty="0" smtClean="0">
                <a:latin typeface="Arial" charset="0"/>
                <a:ea typeface="ＭＳ Ｐゴシック" charset="0"/>
                <a:cs typeface="ＭＳ Ｐゴシック" charset="0"/>
              </a:rPr>
              <a:t>company. They </a:t>
            </a:r>
            <a:r>
              <a:rPr lang="en-US" dirty="0">
                <a:latin typeface="Arial" charset="0"/>
                <a:ea typeface="ＭＳ Ｐゴシック" charset="0"/>
                <a:cs typeface="ＭＳ Ｐゴシック" charset="0"/>
              </a:rPr>
              <a:t>act as managers for a small group or unit of fire department personnel, both in fire department business and combat operations. </a:t>
            </a:r>
            <a:r>
              <a:rPr lang="en-US" dirty="0" smtClean="0">
                <a:latin typeface="Arial" charset="0"/>
                <a:ea typeface="ＭＳ Ｐゴシック" charset="0"/>
                <a:cs typeface="ＭＳ Ｐゴシック" charset="0"/>
              </a:rPr>
              <a:t>The </a:t>
            </a:r>
            <a:r>
              <a:rPr lang="en-US" dirty="0">
                <a:latin typeface="Arial" charset="0"/>
                <a:ea typeface="ＭＳ Ｐゴシック" charset="0"/>
                <a:cs typeface="ＭＳ Ｐゴシック" charset="0"/>
              </a:rPr>
              <a:t>company is the basic unit of the fire department.</a:t>
            </a:r>
          </a:p>
          <a:p>
            <a:endParaRPr lang="en-US"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Fire Department Positions</a:t>
            </a:r>
          </a:p>
        </p:txBody>
      </p:sp>
      <p:sp>
        <p:nvSpPr>
          <p:cNvPr id="35842" name="Content Placeholder 2"/>
          <p:cNvSpPr>
            <a:spLocks noGrp="1"/>
          </p:cNvSpPr>
          <p:nvPr>
            <p:ph idx="1"/>
          </p:nvPr>
        </p:nvSpPr>
        <p:spPr/>
        <p:txBody>
          <a:bodyPr/>
          <a:lstStyle/>
          <a:p>
            <a:r>
              <a:rPr lang="en-US" sz="2200" b="1" dirty="0">
                <a:latin typeface="Arial" charset="0"/>
                <a:ea typeface="ＭＳ Ｐゴシック" charset="0"/>
                <a:cs typeface="ＭＳ Ｐゴシック" charset="0"/>
              </a:rPr>
              <a:t>Fire Prevention Officer</a:t>
            </a:r>
            <a:r>
              <a:rPr lang="en-US" sz="2200" dirty="0">
                <a:latin typeface="Arial" charset="0"/>
                <a:ea typeface="ＭＳ Ｐゴシック" charset="0"/>
                <a:cs typeface="ＭＳ Ｐゴシック" charset="0"/>
              </a:rPr>
              <a:t>: Depending upon the size of a department and the size of the jurisdiction, a fire department will have a fire prevention officer and can have a fire prevention bureau. </a:t>
            </a:r>
            <a:r>
              <a:rPr lang="en-US" sz="2200" dirty="0" smtClean="0">
                <a:latin typeface="Arial" charset="0"/>
                <a:ea typeface="ＭＳ Ｐゴシック" charset="0"/>
                <a:cs typeface="ＭＳ Ｐゴシック" charset="0"/>
              </a:rPr>
              <a:t>This </a:t>
            </a:r>
            <a:r>
              <a:rPr lang="en-US" sz="2200" dirty="0">
                <a:latin typeface="Arial" charset="0"/>
                <a:ea typeface="ＭＳ Ｐゴシック" charset="0"/>
                <a:cs typeface="ＭＳ Ｐゴシック" charset="0"/>
              </a:rPr>
              <a:t>position usually entails providing fire inspections by a fire inspector the assimilation of pre-incident surveys, and public fire education. </a:t>
            </a:r>
            <a:r>
              <a:rPr lang="en-US" sz="2200" dirty="0" smtClean="0">
                <a:latin typeface="Arial" charset="0"/>
                <a:ea typeface="ＭＳ Ｐゴシック" charset="0"/>
                <a:cs typeface="ＭＳ Ｐゴシック" charset="0"/>
              </a:rPr>
              <a:t>This is </a:t>
            </a:r>
            <a:r>
              <a:rPr lang="en-US" sz="2200" dirty="0">
                <a:latin typeface="Arial" charset="0"/>
                <a:ea typeface="ＭＳ Ｐゴシック" charset="0"/>
                <a:cs typeface="ＭＳ Ｐゴシック" charset="0"/>
              </a:rPr>
              <a:t>usually a staff position, but in some cases requires a combat role as in public information and determining origin and cause of a fire</a:t>
            </a:r>
            <a:r>
              <a:rPr lang="en-US" sz="2200" dirty="0" smtClean="0">
                <a:latin typeface="Arial" charset="0"/>
                <a:ea typeface="ＭＳ Ｐゴシック" charset="0"/>
                <a:cs typeface="ＭＳ Ｐゴシック" charset="0"/>
              </a:rPr>
              <a:t>. </a:t>
            </a:r>
            <a:r>
              <a:rPr lang="en-US" sz="2200" dirty="0">
                <a:latin typeface="Arial" charset="0"/>
                <a:ea typeface="ＭＳ Ｐゴシック" charset="0"/>
                <a:cs typeface="ＭＳ Ｐゴシック" charset="0"/>
              </a:rPr>
              <a:t>Also this position usually plays an active role in arson investigation. </a:t>
            </a:r>
            <a:r>
              <a:rPr lang="en-US" sz="2200" dirty="0" smtClean="0">
                <a:latin typeface="Arial" charset="0"/>
                <a:ea typeface="ＭＳ Ｐゴシック" charset="0"/>
                <a:cs typeface="ＭＳ Ｐゴシック" charset="0"/>
              </a:rPr>
              <a:t>The </a:t>
            </a:r>
            <a:r>
              <a:rPr lang="en-US" sz="2200" dirty="0">
                <a:latin typeface="Arial" charset="0"/>
                <a:ea typeface="ＭＳ Ｐゴシック" charset="0"/>
                <a:cs typeface="ＭＳ Ｐゴシック" charset="0"/>
              </a:rPr>
              <a:t>position is sometimes referred to as Fire Marshal. </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52500"/>
          </a:xfrm>
        </p:spPr>
        <p:txBody>
          <a:bodyPr/>
          <a:lstStyle/>
          <a:p>
            <a:pPr>
              <a:defRPr/>
            </a:pPr>
            <a:r>
              <a:rPr lang="en-US" dirty="0">
                <a:latin typeface="FrnkGothITC Hv BT" charset="0"/>
                <a:ea typeface="ＭＳ Ｐゴシック" charset="0"/>
                <a:cs typeface="ＭＳ Ｐゴシック" charset="0"/>
              </a:rPr>
              <a:t>Fire Department Positions</a:t>
            </a:r>
          </a:p>
        </p:txBody>
      </p:sp>
      <p:sp>
        <p:nvSpPr>
          <p:cNvPr id="36866" name="Content Placeholder 2"/>
          <p:cNvSpPr>
            <a:spLocks noGrp="1"/>
          </p:cNvSpPr>
          <p:nvPr>
            <p:ph idx="1"/>
          </p:nvPr>
        </p:nvSpPr>
        <p:spPr/>
        <p:txBody>
          <a:bodyPr/>
          <a:lstStyle/>
          <a:p>
            <a:r>
              <a:rPr lang="en-US" sz="2000" b="1" dirty="0">
                <a:latin typeface="Arial" charset="0"/>
                <a:ea typeface="ＭＳ Ｐゴシック" charset="0"/>
                <a:cs typeface="ＭＳ Ｐゴシック" charset="0"/>
              </a:rPr>
              <a:t>Training Officer</a:t>
            </a:r>
            <a:r>
              <a:rPr lang="en-US" sz="2000" dirty="0">
                <a:latin typeface="Arial" charset="0"/>
                <a:ea typeface="ＭＳ Ｐゴシック" charset="0"/>
                <a:cs typeface="ＭＳ Ｐゴシック" charset="0"/>
              </a:rPr>
              <a:t>: The Training Officer is responsible for the training of all fire department personnel.  The Training Officer maintains all training records and oversees all testing within the fire department. </a:t>
            </a:r>
            <a:r>
              <a:rPr lang="en-US" sz="2000" dirty="0" smtClean="0">
                <a:latin typeface="Arial" charset="0"/>
                <a:ea typeface="ＭＳ Ｐゴシック" charset="0"/>
                <a:cs typeface="ＭＳ Ｐゴシック" charset="0"/>
              </a:rPr>
              <a:t>The </a:t>
            </a:r>
            <a:r>
              <a:rPr lang="en-US" sz="2000" dirty="0">
                <a:latin typeface="Arial" charset="0"/>
                <a:ea typeface="ＭＳ Ｐゴシック" charset="0"/>
                <a:cs typeface="ＭＳ Ｐゴシック" charset="0"/>
              </a:rPr>
              <a:t>development of specific programs and classes, entrance exams and certifications fall under this position. </a:t>
            </a:r>
            <a:r>
              <a:rPr lang="en-US" sz="2000" dirty="0" smtClean="0">
                <a:latin typeface="Arial" charset="0"/>
                <a:ea typeface="ＭＳ Ｐゴシック" charset="0"/>
                <a:cs typeface="ＭＳ Ｐゴシック" charset="0"/>
              </a:rPr>
              <a:t>In </a:t>
            </a:r>
            <a:r>
              <a:rPr lang="en-US" sz="2000" dirty="0">
                <a:latin typeface="Arial" charset="0"/>
                <a:ea typeface="ＭＳ Ｐゴシック" charset="0"/>
                <a:cs typeface="ＭＳ Ｐゴシック" charset="0"/>
              </a:rPr>
              <a:t>large fire departments, a chief of training may exist with a complete staff of subordinate officers.  In small fire departments, this is usually ranked as a Captains position. </a:t>
            </a:r>
            <a:r>
              <a:rPr lang="en-US" sz="2000" dirty="0" smtClean="0">
                <a:latin typeface="Arial" charset="0"/>
                <a:ea typeface="ＭＳ Ｐゴシック" charset="0"/>
                <a:cs typeface="ＭＳ Ｐゴシック" charset="0"/>
              </a:rPr>
              <a:t>During </a:t>
            </a:r>
            <a:r>
              <a:rPr lang="en-US" sz="2000" dirty="0">
                <a:latin typeface="Arial" charset="0"/>
                <a:ea typeface="ＭＳ Ｐゴシック" charset="0"/>
                <a:cs typeface="ＭＳ Ｐゴシック" charset="0"/>
              </a:rPr>
              <a:t>training evolutions, the </a:t>
            </a:r>
            <a:r>
              <a:rPr lang="en-US" sz="2000" dirty="0" smtClean="0">
                <a:latin typeface="Arial" charset="0"/>
                <a:ea typeface="ＭＳ Ｐゴシック" charset="0"/>
                <a:cs typeface="ＭＳ Ｐゴシック" charset="0"/>
              </a:rPr>
              <a:t>Training </a:t>
            </a:r>
            <a:r>
              <a:rPr lang="en-US" sz="2000" dirty="0">
                <a:latin typeface="Arial" charset="0"/>
                <a:ea typeface="ＭＳ Ｐゴシック" charset="0"/>
                <a:cs typeface="ＭＳ Ｐゴシック" charset="0"/>
              </a:rPr>
              <a:t>O</a:t>
            </a:r>
            <a:r>
              <a:rPr lang="en-US" sz="2000" dirty="0" smtClean="0">
                <a:latin typeface="Arial" charset="0"/>
                <a:ea typeface="ＭＳ Ｐゴシック" charset="0"/>
                <a:cs typeface="ＭＳ Ｐゴシック" charset="0"/>
              </a:rPr>
              <a:t>fficer </a:t>
            </a:r>
            <a:r>
              <a:rPr lang="en-US" sz="2000" dirty="0">
                <a:latin typeface="Arial" charset="0"/>
                <a:ea typeface="ＭＳ Ｐゴシック" charset="0"/>
                <a:cs typeface="ＭＳ Ｐゴシック" charset="0"/>
              </a:rPr>
              <a:t>is in complete control and all personnel (except the Fire Chief) answer to this position. </a:t>
            </a:r>
            <a:r>
              <a:rPr lang="en-US" sz="2000" dirty="0" smtClean="0">
                <a:latin typeface="Arial" charset="0"/>
                <a:ea typeface="ＭＳ Ｐゴシック" charset="0"/>
                <a:cs typeface="ＭＳ Ｐゴシック" charset="0"/>
              </a:rPr>
              <a:t>The </a:t>
            </a:r>
            <a:r>
              <a:rPr lang="en-US" sz="2000" dirty="0">
                <a:latin typeface="Arial" charset="0"/>
                <a:ea typeface="ＭＳ Ｐゴシック" charset="0"/>
                <a:cs typeface="ＭＳ Ｐゴシック" charset="0"/>
              </a:rPr>
              <a:t>main reason for this is safety. </a:t>
            </a:r>
            <a:r>
              <a:rPr lang="en-US" sz="2000" dirty="0" smtClean="0">
                <a:latin typeface="Arial" charset="0"/>
                <a:ea typeface="ＭＳ Ｐゴシック" charset="0"/>
                <a:cs typeface="ＭＳ Ｐゴシック" charset="0"/>
              </a:rPr>
              <a:t>The </a:t>
            </a:r>
            <a:r>
              <a:rPr lang="en-US" sz="2000" dirty="0">
                <a:latin typeface="Arial" charset="0"/>
                <a:ea typeface="ＭＳ Ｐゴシック" charset="0"/>
                <a:cs typeface="ＭＳ Ｐゴシック" charset="0"/>
              </a:rPr>
              <a:t>Training Officer must reinforce that training must be continuous. </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Fire Department Positions</a:t>
            </a:r>
          </a:p>
        </p:txBody>
      </p:sp>
      <p:sp>
        <p:nvSpPr>
          <p:cNvPr id="37890" name="Content Placeholder 2"/>
          <p:cNvSpPr>
            <a:spLocks noGrp="1"/>
          </p:cNvSpPr>
          <p:nvPr>
            <p:ph idx="1"/>
          </p:nvPr>
        </p:nvSpPr>
        <p:spPr>
          <a:xfrm>
            <a:off x="2362200" y="1066800"/>
            <a:ext cx="6477000" cy="5029200"/>
          </a:xfrm>
        </p:spPr>
        <p:txBody>
          <a:bodyPr/>
          <a:lstStyle/>
          <a:p>
            <a:r>
              <a:rPr lang="en-US" sz="2400" b="1" dirty="0">
                <a:latin typeface="Arial" charset="0"/>
                <a:ea typeface="ＭＳ Ｐゴシック" charset="0"/>
                <a:cs typeface="ＭＳ Ｐゴシック" charset="0"/>
              </a:rPr>
              <a:t>Driver / Operator</a:t>
            </a:r>
            <a:r>
              <a:rPr lang="en-US" sz="2400" dirty="0">
                <a:latin typeface="Arial" charset="0"/>
                <a:ea typeface="ＭＳ Ｐゴシック" charset="0"/>
                <a:cs typeface="ＭＳ Ｐゴシック" charset="0"/>
              </a:rPr>
              <a:t>: The Driver / Operator is primarily responsible </a:t>
            </a:r>
            <a:r>
              <a:rPr lang="en-US" sz="2400" dirty="0" smtClean="0">
                <a:latin typeface="Arial" charset="0"/>
                <a:ea typeface="ＭＳ Ｐゴシック" charset="0"/>
                <a:cs typeface="ＭＳ Ｐゴシック" charset="0"/>
              </a:rPr>
              <a:t>for driving </a:t>
            </a:r>
            <a:r>
              <a:rPr lang="en-US" sz="2400" dirty="0">
                <a:latin typeface="Arial" charset="0"/>
                <a:ea typeface="ＭＳ Ｐゴシック" charset="0"/>
                <a:cs typeface="ＭＳ Ｐゴシック" charset="0"/>
              </a:rPr>
              <a:t>the fire apparatus to the incident and correctly </a:t>
            </a:r>
            <a:r>
              <a:rPr lang="en-US" sz="2400" dirty="0" smtClean="0">
                <a:latin typeface="Arial" charset="0"/>
                <a:ea typeface="ＭＳ Ｐゴシック" charset="0"/>
                <a:cs typeface="ＭＳ Ｐゴシック" charset="0"/>
              </a:rPr>
              <a:t>spotting </a:t>
            </a:r>
            <a:r>
              <a:rPr lang="en-US" sz="2400" dirty="0">
                <a:latin typeface="Arial" charset="0"/>
                <a:ea typeface="ＭＳ Ｐゴシック" charset="0"/>
                <a:cs typeface="ＭＳ Ｐゴシック" charset="0"/>
              </a:rPr>
              <a:t>the apparatus for the given function required. </a:t>
            </a:r>
            <a:r>
              <a:rPr lang="en-US" sz="2400" dirty="0" smtClean="0">
                <a:latin typeface="Arial" charset="0"/>
                <a:ea typeface="ＭＳ Ｐゴシック" charset="0"/>
                <a:cs typeface="ＭＳ Ｐゴシック" charset="0"/>
              </a:rPr>
              <a:t>Since </a:t>
            </a:r>
            <a:r>
              <a:rPr lang="en-US" sz="2400" dirty="0">
                <a:latin typeface="Arial" charset="0"/>
                <a:ea typeface="ＭＳ Ｐゴシック" charset="0"/>
                <a:cs typeface="ＭＳ Ｐゴシック" charset="0"/>
              </a:rPr>
              <a:t>there are several different types of apparatus, and the function of an apparatus may be specific, the Driver / Operator may need to be certified in several areas, e.g., pump operator, aerial apparatus operator, or tanker operator. </a:t>
            </a:r>
            <a:r>
              <a:rPr lang="en-US" sz="2400" dirty="0" smtClean="0">
                <a:latin typeface="Arial" charset="0"/>
                <a:ea typeface="ＭＳ Ｐゴシック" charset="0"/>
                <a:cs typeface="ＭＳ Ｐゴシック" charset="0"/>
              </a:rPr>
              <a:t>In </a:t>
            </a:r>
            <a:r>
              <a:rPr lang="en-US" sz="2400" dirty="0">
                <a:latin typeface="Arial" charset="0"/>
                <a:ea typeface="ＭＳ Ｐゴシック" charset="0"/>
                <a:cs typeface="ＭＳ Ｐゴシック" charset="0"/>
              </a:rPr>
              <a:t>all cases the Driver / Operator should be certified under the North Carolina Driver / Operator Standard. </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2"/>
          <p:cNvSpPr>
            <a:spLocks noGrp="1"/>
          </p:cNvSpPr>
          <p:nvPr>
            <p:ph idx="1"/>
          </p:nvPr>
        </p:nvSpPr>
        <p:spPr/>
        <p:txBody>
          <a:bodyPr/>
          <a:lstStyle/>
          <a:p>
            <a:r>
              <a:rPr lang="en-US" sz="2000" b="1" dirty="0">
                <a:latin typeface="Arial" charset="0"/>
                <a:ea typeface="ＭＳ Ｐゴシック" charset="0"/>
                <a:cs typeface="ＭＳ Ｐゴシック" charset="0"/>
              </a:rPr>
              <a:t>Firefighter</a:t>
            </a:r>
            <a:r>
              <a:rPr lang="en-US" sz="2000" dirty="0">
                <a:latin typeface="Arial" charset="0"/>
                <a:ea typeface="ＭＳ Ｐゴシック" charset="0"/>
                <a:cs typeface="ＭＳ Ｐゴシック" charset="0"/>
              </a:rPr>
              <a:t>:  The firefighter is responsible to carry out the ordered actions of his or her superiors, both in fire department business and in combat.  There may be multiple levels of the </a:t>
            </a:r>
            <a:r>
              <a:rPr lang="en-US" sz="2000" dirty="0" smtClean="0">
                <a:latin typeface="Arial" charset="0"/>
                <a:ea typeface="ＭＳ Ｐゴシック" charset="0"/>
                <a:cs typeface="ＭＳ Ｐゴシック" charset="0"/>
              </a:rPr>
              <a:t>firefighter </a:t>
            </a:r>
            <a:r>
              <a:rPr lang="en-US" sz="2000" dirty="0">
                <a:latin typeface="Arial" charset="0"/>
                <a:ea typeface="ＭＳ Ｐゴシック" charset="0"/>
                <a:cs typeface="ＭＳ Ｐゴシック" charset="0"/>
              </a:rPr>
              <a:t>position, Fire I and Firefighter II; depending on the level of certified training and in some cases minimum years of service. </a:t>
            </a:r>
            <a:r>
              <a:rPr lang="en-US" sz="2000" dirty="0" smtClean="0">
                <a:latin typeface="Arial" charset="0"/>
                <a:ea typeface="ＭＳ Ｐゴシック" charset="0"/>
                <a:cs typeface="ＭＳ Ｐゴシック" charset="0"/>
              </a:rPr>
              <a:t>The </a:t>
            </a:r>
            <a:r>
              <a:rPr lang="en-US" sz="2000" dirty="0">
                <a:latin typeface="Arial" charset="0"/>
                <a:ea typeface="ＭＳ Ｐゴシック" charset="0"/>
                <a:cs typeface="ＭＳ Ｐゴシック" charset="0"/>
              </a:rPr>
              <a:t>firefighter must be skilled in combating, extinguishing, and preventing fires</a:t>
            </a:r>
            <a:r>
              <a:rPr lang="en-US" sz="2000" dirty="0" smtClean="0">
                <a:latin typeface="Arial" charset="0"/>
                <a:ea typeface="ＭＳ Ｐゴシック" charset="0"/>
                <a:cs typeface="ＭＳ Ｐゴシック" charset="0"/>
              </a:rPr>
              <a:t>. </a:t>
            </a:r>
            <a:r>
              <a:rPr lang="en-US" sz="2000" dirty="0">
                <a:latin typeface="Arial" charset="0"/>
                <a:ea typeface="ＭＳ Ｐゴシック" charset="0"/>
                <a:cs typeface="ＭＳ Ｐゴシック" charset="0"/>
              </a:rPr>
              <a:t>Firefighters must be able to answer emergency calls property, perform suppression and/or rescue operations; also they need to know how to operate the various types of equipment and apparatus </a:t>
            </a:r>
            <a:r>
              <a:rPr lang="en-US" sz="2000" dirty="0" smtClean="0">
                <a:latin typeface="Arial" charset="0"/>
                <a:ea typeface="ＭＳ Ｐゴシック" charset="0"/>
                <a:cs typeface="ＭＳ Ｐゴシック" charset="0"/>
              </a:rPr>
              <a:t>used </a:t>
            </a:r>
            <a:r>
              <a:rPr lang="en-US" sz="2000" dirty="0">
                <a:latin typeface="Arial" charset="0"/>
                <a:ea typeface="ＭＳ Ｐゴシック" charset="0"/>
                <a:cs typeface="ＭＳ Ｐゴシック" charset="0"/>
              </a:rPr>
              <a:t>by the fire department. </a:t>
            </a:r>
            <a:r>
              <a:rPr lang="en-US" sz="2000" dirty="0" smtClean="0">
                <a:latin typeface="Arial" charset="0"/>
                <a:ea typeface="ＭＳ Ｐゴシック" charset="0"/>
                <a:cs typeface="ＭＳ Ｐゴシック" charset="0"/>
              </a:rPr>
              <a:t>Firefighters </a:t>
            </a:r>
            <a:r>
              <a:rPr lang="en-US" sz="2000" dirty="0">
                <a:latin typeface="Arial" charset="0"/>
                <a:ea typeface="ＭＳ Ｐゴシック" charset="0"/>
                <a:cs typeface="ＭＳ Ｐゴシック" charset="0"/>
              </a:rPr>
              <a:t>should have a working knowledge of basic fire prevention methods and procedures.</a:t>
            </a:r>
          </a:p>
          <a:p>
            <a:endParaRPr lang="en-US" sz="2000" dirty="0">
              <a:latin typeface="Arial" charset="0"/>
              <a:ea typeface="ＭＳ Ｐゴシック" charset="0"/>
              <a:cs typeface="ＭＳ Ｐゴシック" charset="0"/>
            </a:endParaRPr>
          </a:p>
        </p:txBody>
      </p:sp>
      <p:sp>
        <p:nvSpPr>
          <p:cNvPr id="3" name="Title 2"/>
          <p:cNvSpPr>
            <a:spLocks noGrp="1"/>
          </p:cNvSpPr>
          <p:nvPr>
            <p:ph type="title"/>
          </p:nvPr>
        </p:nvSpPr>
        <p:spPr>
          <a:xfrm>
            <a:off x="0" y="0"/>
            <a:ext cx="9144000" cy="800219"/>
          </a:xfrm>
        </p:spPr>
        <p:txBody>
          <a:bodyPr/>
          <a:lstStyle/>
          <a:p>
            <a:r>
              <a:rPr lang="en-US" dirty="0" smtClean="0"/>
              <a:t>Fire Department Positions</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p:cNvSpPr>
            <a:spLocks noGrp="1"/>
          </p:cNvSpPr>
          <p:nvPr>
            <p:ph idx="1"/>
          </p:nvPr>
        </p:nvSpPr>
        <p:spPr/>
        <p:txBody>
          <a:bodyPr/>
          <a:lstStyle/>
          <a:p>
            <a:r>
              <a:rPr lang="en-US" dirty="0">
                <a:latin typeface="Arial" charset="0"/>
                <a:ea typeface="ＭＳ Ｐゴシック" charset="0"/>
                <a:cs typeface="ＭＳ Ｐゴシック" charset="0"/>
              </a:rPr>
              <a:t>Review the entire organizational structure of the fire department and the responsibilities of each position within that organizational </a:t>
            </a:r>
            <a:r>
              <a:rPr lang="en-US" dirty="0" smtClean="0">
                <a:latin typeface="Arial" charset="0"/>
                <a:ea typeface="ＭＳ Ｐゴシック" charset="0"/>
                <a:cs typeface="ＭＳ Ｐゴシック" charset="0"/>
              </a:rPr>
              <a:t>structure. </a:t>
            </a:r>
            <a:r>
              <a:rPr lang="en-US" dirty="0">
                <a:latin typeface="Arial" charset="0"/>
                <a:ea typeface="ＭＳ Ｐゴシック" charset="0"/>
                <a:cs typeface="ＭＳ Ｐゴシック" charset="0"/>
              </a:rPr>
              <a:t>T</a:t>
            </a:r>
            <a:r>
              <a:rPr lang="en-US" dirty="0" smtClean="0">
                <a:latin typeface="Arial" charset="0"/>
                <a:ea typeface="ＭＳ Ｐゴシック" charset="0"/>
                <a:cs typeface="ＭＳ Ｐゴシック" charset="0"/>
              </a:rPr>
              <a:t>his </a:t>
            </a:r>
            <a:r>
              <a:rPr lang="en-US" dirty="0">
                <a:latin typeface="Arial" charset="0"/>
                <a:ea typeface="ＭＳ Ｐゴシック" charset="0"/>
                <a:cs typeface="ＭＳ Ｐゴシック" charset="0"/>
              </a:rPr>
              <a:t>will reinforce the concept and answer any additional questions.</a:t>
            </a:r>
          </a:p>
          <a:p>
            <a:r>
              <a:rPr lang="en-US" dirty="0">
                <a:latin typeface="Arial" charset="0"/>
                <a:ea typeface="ＭＳ Ｐゴシック" charset="0"/>
                <a:cs typeface="ＭＳ Ｐゴシック" charset="0"/>
              </a:rPr>
              <a:t>Summarize the Firefighter I candidate</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role and their respective responsibilities within the fire department organization.</a:t>
            </a:r>
          </a:p>
          <a:p>
            <a:endParaRPr lang="en-US" dirty="0">
              <a:latin typeface="Arial" charset="0"/>
              <a:ea typeface="ＭＳ Ｐゴシック" charset="0"/>
              <a:cs typeface="ＭＳ Ｐゴシック" charset="0"/>
            </a:endParaRPr>
          </a:p>
        </p:txBody>
      </p:sp>
      <p:sp>
        <p:nvSpPr>
          <p:cNvPr id="3" name="Title 2"/>
          <p:cNvSpPr>
            <a:spLocks noGrp="1"/>
          </p:cNvSpPr>
          <p:nvPr>
            <p:ph type="title"/>
          </p:nvPr>
        </p:nvSpPr>
        <p:spPr>
          <a:xfrm>
            <a:off x="0" y="0"/>
            <a:ext cx="9144000" cy="914400"/>
          </a:xfrm>
        </p:spPr>
        <p:txBody>
          <a:bodyPr/>
          <a:lstStyle/>
          <a:p>
            <a:r>
              <a:rPr lang="en-US" dirty="0" smtClean="0"/>
              <a:t>Review</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Lesson Three Firefighter I</a:t>
            </a:r>
          </a:p>
        </p:txBody>
      </p:sp>
      <p:sp>
        <p:nvSpPr>
          <p:cNvPr id="40962" name="Content Placeholder 2"/>
          <p:cNvSpPr>
            <a:spLocks noGrp="1"/>
          </p:cNvSpPr>
          <p:nvPr>
            <p:ph idx="1"/>
          </p:nvPr>
        </p:nvSpPr>
        <p:spPr/>
        <p:txBody>
          <a:bodyPr/>
          <a:lstStyle/>
          <a:p>
            <a:pPr>
              <a:buFont typeface="Monotype Sorts" charset="0"/>
              <a:buNone/>
            </a:pPr>
            <a:r>
              <a:rPr lang="en-US" b="1" dirty="0">
                <a:latin typeface="Arial" charset="0"/>
                <a:ea typeface="ＭＳ Ｐゴシック" charset="0"/>
                <a:cs typeface="ＭＳ Ｐゴシック" charset="0"/>
              </a:rPr>
              <a:t>TERMINAL </a:t>
            </a:r>
            <a:r>
              <a:rPr lang="en-US" b="1" dirty="0" smtClean="0">
                <a:latin typeface="Arial" charset="0"/>
                <a:ea typeface="ＭＳ Ｐゴシック" charset="0"/>
                <a:cs typeface="ＭＳ Ｐゴシック" charset="0"/>
              </a:rPr>
              <a:t>OBJECTIVE</a:t>
            </a:r>
          </a:p>
          <a:p>
            <a:pPr>
              <a:buFont typeface="Monotype Sorts" charset="0"/>
              <a:buNone/>
            </a:pPr>
            <a:endParaRPr lang="en-US" b="1"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The Firefighter I candidate shall correctly define and describe in writing the fire department guidelines under which fire department personnel operate at all times. </a:t>
            </a:r>
          </a:p>
        </p:txBody>
      </p:sp>
      <p:sp>
        <p:nvSpPr>
          <p:cNvPr id="3" name="TextBox 2"/>
          <p:cNvSpPr txBox="1"/>
          <p:nvPr/>
        </p:nvSpPr>
        <p:spPr>
          <a:xfrm rot="20663912">
            <a:off x="3370388" y="5015296"/>
            <a:ext cx="2322796" cy="1015663"/>
          </a:xfrm>
          <a:prstGeom prst="rect">
            <a:avLst/>
          </a:prstGeom>
          <a:noFill/>
          <a:ln>
            <a:noFill/>
          </a:ln>
        </p:spPr>
        <p:txBody>
          <a:bodyPr wrap="none">
            <a:spAutoFit/>
          </a:bodyPr>
          <a:lstStyle/>
          <a:p>
            <a:pPr>
              <a:defRPr/>
            </a:pPr>
            <a:r>
              <a:rPr lang="en-US"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00FF"/>
                </a:solidFill>
                <a:effectLst>
                  <a:outerShdw blurRad="50800" dist="40000" dir="5400000" algn="tl" rotWithShape="0">
                    <a:srgbClr val="000000">
                      <a:shade val="5000"/>
                      <a:satMod val="120000"/>
                      <a:alpha val="33000"/>
                    </a:srgbClr>
                  </a:outerShdw>
                </a:effectLst>
                <a:latin typeface="Arial"/>
                <a:cs typeface="Arial"/>
              </a:rPr>
              <a:t>SOGs</a:t>
            </a:r>
          </a:p>
        </p:txBody>
      </p:sp>
      <p:sp>
        <p:nvSpPr>
          <p:cNvPr id="5" name="TextBox 4"/>
          <p:cNvSpPr txBox="1"/>
          <p:nvPr/>
        </p:nvSpPr>
        <p:spPr>
          <a:xfrm rot="825583">
            <a:off x="6276546" y="4449919"/>
            <a:ext cx="2322796" cy="1015663"/>
          </a:xfrm>
          <a:prstGeom prst="rect">
            <a:avLst/>
          </a:prstGeom>
          <a:noFill/>
          <a:ln>
            <a:noFill/>
          </a:ln>
        </p:spPr>
        <p:txBody>
          <a:bodyPr wrap="none">
            <a:spAutoFit/>
          </a:bodyPr>
          <a:lstStyle/>
          <a:p>
            <a:pPr>
              <a:defRPr/>
            </a:pPr>
            <a:r>
              <a:rPr lang="en-US"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00FF"/>
                </a:solidFill>
                <a:effectLst>
                  <a:outerShdw blurRad="50800" dist="40000" dir="5400000" algn="tl" rotWithShape="0">
                    <a:srgbClr val="000000">
                      <a:shade val="5000"/>
                      <a:satMod val="120000"/>
                      <a:alpha val="33000"/>
                    </a:srgbClr>
                  </a:outerShdw>
                </a:effectLst>
                <a:latin typeface="Arial"/>
                <a:cs typeface="Arial"/>
              </a:rPr>
              <a:t>SOPs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Enabling Objectives</a:t>
            </a:r>
          </a:p>
        </p:txBody>
      </p:sp>
      <p:sp>
        <p:nvSpPr>
          <p:cNvPr id="41986" name="Content Placeholder 2"/>
          <p:cNvSpPr>
            <a:spLocks noGrp="1"/>
          </p:cNvSpPr>
          <p:nvPr>
            <p:ph idx="1"/>
          </p:nvPr>
        </p:nvSpPr>
        <p:spPr/>
        <p:txBody>
          <a:bodyPr/>
          <a:lstStyle/>
          <a:p>
            <a:r>
              <a:rPr lang="en-US" dirty="0">
                <a:latin typeface="Arial" charset="0"/>
                <a:ea typeface="ＭＳ Ｐゴシック" charset="0"/>
                <a:cs typeface="ＭＳ Ｐゴシック" charset="0"/>
              </a:rPr>
              <a:t>The Firefighter I candidate shall correctly explain in writing the function of the S.O.P.s or S.O.G.s</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The Firefighter I candidate shall correctly explain in writing the rules and regulations of the fire department as they pertain to the firefighter. </a:t>
            </a:r>
          </a:p>
        </p:txBody>
      </p:sp>
      <p:sp>
        <p:nvSpPr>
          <p:cNvPr id="4" name="TextBox 3"/>
          <p:cNvSpPr txBox="1"/>
          <p:nvPr/>
        </p:nvSpPr>
        <p:spPr>
          <a:xfrm rot="21049267">
            <a:off x="2989388" y="5113364"/>
            <a:ext cx="2322796" cy="1015663"/>
          </a:xfrm>
          <a:prstGeom prst="rect">
            <a:avLst/>
          </a:prstGeom>
          <a:noFill/>
          <a:ln>
            <a:noFill/>
          </a:ln>
        </p:spPr>
        <p:txBody>
          <a:bodyPr wrap="none">
            <a:spAutoFit/>
          </a:bodyPr>
          <a:lstStyle/>
          <a:p>
            <a:pPr>
              <a:defRPr/>
            </a:pPr>
            <a:r>
              <a:rPr lang="en-US"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00FF"/>
                </a:solidFill>
                <a:effectLst>
                  <a:outerShdw blurRad="50800" dist="40000" dir="5400000" algn="tl" rotWithShape="0">
                    <a:srgbClr val="000000">
                      <a:shade val="5000"/>
                      <a:satMod val="120000"/>
                      <a:alpha val="33000"/>
                    </a:srgbClr>
                  </a:outerShdw>
                </a:effectLst>
                <a:latin typeface="Arial"/>
                <a:cs typeface="Arial"/>
              </a:rPr>
              <a:t>SOGs</a:t>
            </a:r>
          </a:p>
        </p:txBody>
      </p:sp>
      <p:sp>
        <p:nvSpPr>
          <p:cNvPr id="5" name="TextBox 4"/>
          <p:cNvSpPr txBox="1"/>
          <p:nvPr/>
        </p:nvSpPr>
        <p:spPr>
          <a:xfrm rot="156074">
            <a:off x="5895546" y="4547987"/>
            <a:ext cx="2322796" cy="1015663"/>
          </a:xfrm>
          <a:prstGeom prst="rect">
            <a:avLst/>
          </a:prstGeom>
          <a:noFill/>
          <a:ln>
            <a:noFill/>
          </a:ln>
        </p:spPr>
        <p:txBody>
          <a:bodyPr wrap="none">
            <a:spAutoFit/>
          </a:bodyPr>
          <a:lstStyle/>
          <a:p>
            <a:pPr>
              <a:defRPr/>
            </a:pPr>
            <a:r>
              <a:rPr lang="en-US"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00FF"/>
                </a:solidFill>
                <a:effectLst>
                  <a:outerShdw blurRad="50800" dist="40000" dir="5400000" algn="tl" rotWithShape="0">
                    <a:srgbClr val="000000">
                      <a:shade val="5000"/>
                      <a:satMod val="120000"/>
                      <a:alpha val="33000"/>
                    </a:srgbClr>
                  </a:outerShdw>
                </a:effectLst>
                <a:latin typeface="Arial"/>
                <a:cs typeface="Arial"/>
              </a:rPr>
              <a:t>SOPs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00219"/>
          </a:xfrm>
        </p:spPr>
        <p:txBody>
          <a:bodyPr/>
          <a:lstStyle/>
          <a:p>
            <a:pPr algn="ctr">
              <a:defRPr/>
            </a:pPr>
            <a:r>
              <a:rPr lang="en-US" b="1" dirty="0">
                <a:latin typeface="Arial"/>
                <a:ea typeface="ＭＳ Ｐゴシック" charset="0"/>
                <a:cs typeface="Arial"/>
              </a:rPr>
              <a:t>Enabling Objectives</a:t>
            </a:r>
          </a:p>
        </p:txBody>
      </p:sp>
      <p:sp>
        <p:nvSpPr>
          <p:cNvPr id="6146" name="Content Placeholder 2"/>
          <p:cNvSpPr>
            <a:spLocks noGrp="1"/>
          </p:cNvSpPr>
          <p:nvPr>
            <p:ph idx="1"/>
          </p:nvPr>
        </p:nvSpPr>
        <p:spPr>
          <a:xfrm>
            <a:off x="2362200" y="1066800"/>
            <a:ext cx="6477000" cy="4038600"/>
          </a:xfrm>
        </p:spPr>
        <p:txBody>
          <a:bodyPr/>
          <a:lstStyle/>
          <a:p>
            <a:r>
              <a:rPr lang="en-US" dirty="0">
                <a:latin typeface="Arial" charset="0"/>
                <a:ea typeface="ＭＳ Ｐゴシック" charset="0"/>
                <a:cs typeface="ＭＳ Ｐゴシック" charset="0"/>
              </a:rPr>
              <a:t>The Firefighter I candidate shall correctly describe in writing the components of the fire department member assistance program</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The Firefighter I candidate shall correctly describe in writing the importance of physical fitness and a healthy lifestyle to the performance of the duties of a firefighter.</a:t>
            </a:r>
          </a:p>
          <a:p>
            <a:endParaRPr lang="en-US"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Enabling Objectives</a:t>
            </a:r>
          </a:p>
        </p:txBody>
      </p:sp>
      <p:sp>
        <p:nvSpPr>
          <p:cNvPr id="43010" name="Content Placeholder 2"/>
          <p:cNvSpPr>
            <a:spLocks noGrp="1"/>
          </p:cNvSpPr>
          <p:nvPr>
            <p:ph idx="1"/>
          </p:nvPr>
        </p:nvSpPr>
        <p:spPr/>
        <p:txBody>
          <a:bodyPr/>
          <a:lstStyle/>
          <a:p>
            <a:r>
              <a:rPr lang="en-US" dirty="0">
                <a:latin typeface="Arial" charset="0"/>
                <a:ea typeface="ＭＳ Ｐゴシック" charset="0"/>
                <a:cs typeface="ＭＳ Ｐゴシック" charset="0"/>
              </a:rPr>
              <a:t>The Firefighter I candidate shall correctly explain in writing the basic components of the Incident Command System and the role of the firefighter within that system.</a:t>
            </a:r>
          </a:p>
          <a:p>
            <a:pPr>
              <a:buFont typeface="Monotype Sorts" charset="0"/>
              <a:buNone/>
            </a:pPr>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The Firefighter I candidate shall correctly explain in writing the role of other agencies that may respond to emergencies. </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00219"/>
          </a:xfrm>
        </p:spPr>
        <p:txBody>
          <a:bodyPr/>
          <a:lstStyle/>
          <a:p>
            <a:pPr>
              <a:defRPr/>
            </a:pPr>
            <a:r>
              <a:rPr lang="en-US" dirty="0" smtClean="0">
                <a:latin typeface="FrnkGothITC Hv BT" charset="0"/>
                <a:ea typeface="ＭＳ Ｐゴシック" charset="0"/>
                <a:cs typeface="ＭＳ Ｐゴシック" charset="0"/>
              </a:rPr>
              <a:t>Procedures / Guidelines</a:t>
            </a:r>
            <a:endParaRPr lang="en-US" dirty="0">
              <a:latin typeface="FrnkGothITC Hv BT" charset="0"/>
              <a:ea typeface="ＭＳ Ｐゴシック" charset="0"/>
              <a:cs typeface="ＭＳ Ｐゴシック" charset="0"/>
            </a:endParaRPr>
          </a:p>
        </p:txBody>
      </p:sp>
      <p:sp>
        <p:nvSpPr>
          <p:cNvPr id="44034" name="Content Placeholder 2"/>
          <p:cNvSpPr>
            <a:spLocks noGrp="1"/>
          </p:cNvSpPr>
          <p:nvPr>
            <p:ph idx="1"/>
          </p:nvPr>
        </p:nvSpPr>
        <p:spPr/>
        <p:txBody>
          <a:bodyPr/>
          <a:lstStyle/>
          <a:p>
            <a:r>
              <a:rPr lang="en-US" dirty="0">
                <a:latin typeface="Arial" charset="0"/>
                <a:ea typeface="ＭＳ Ｐゴシック" charset="0"/>
                <a:cs typeface="ＭＳ Ｐゴシック" charset="0"/>
              </a:rPr>
              <a:t>Standard Operating Procedures are the basic guidelines (policy oriented) that dictate set methods to accomplish the goals of the fire department. </a:t>
            </a:r>
            <a:r>
              <a:rPr lang="en-US" dirty="0" smtClean="0">
                <a:latin typeface="Arial" charset="0"/>
                <a:ea typeface="ＭＳ Ｐゴシック" charset="0"/>
                <a:cs typeface="ＭＳ Ｐゴシック" charset="0"/>
              </a:rPr>
              <a:t>That </a:t>
            </a:r>
            <a:r>
              <a:rPr lang="en-US" dirty="0">
                <a:latin typeface="Arial" charset="0"/>
                <a:ea typeface="ＭＳ Ｐゴシック" charset="0"/>
                <a:cs typeface="ＭＳ Ｐゴシック" charset="0"/>
              </a:rPr>
              <a:t>goal or task may be how to roll a hose or communicate by radio. </a:t>
            </a:r>
          </a:p>
        </p:txBody>
      </p:sp>
      <p:sp>
        <p:nvSpPr>
          <p:cNvPr id="5" name="TextBox 4"/>
          <p:cNvSpPr txBox="1"/>
          <p:nvPr/>
        </p:nvSpPr>
        <p:spPr>
          <a:xfrm rot="825583">
            <a:off x="4059117" y="4635099"/>
            <a:ext cx="2442796" cy="1107996"/>
          </a:xfrm>
          <a:prstGeom prst="rect">
            <a:avLst/>
          </a:prstGeom>
          <a:noFill/>
          <a:ln>
            <a:noFill/>
          </a:ln>
        </p:spPr>
        <p:txBody>
          <a:bodyPr wrap="none">
            <a:spAutoFit/>
          </a:bodyPr>
          <a:lstStyle/>
          <a:p>
            <a:pPr>
              <a:defRPr/>
            </a:pPr>
            <a:r>
              <a:rPr lang="en-US" sz="6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0000FF"/>
                </a:solidFill>
                <a:effectLst>
                  <a:outerShdw blurRad="50800" dist="40000" dir="5400000" algn="tl" rotWithShape="0">
                    <a:srgbClr val="000000">
                      <a:shade val="5000"/>
                      <a:satMod val="120000"/>
                      <a:alpha val="33000"/>
                    </a:srgbClr>
                  </a:outerShdw>
                </a:effectLst>
                <a:latin typeface="Arial"/>
                <a:cs typeface="Arial"/>
              </a:rPr>
              <a:t>SOPs</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ater tower pic.gif"/>
          <p:cNvPicPr>
            <a:picLocks noChangeAspect="1"/>
          </p:cNvPicPr>
          <p:nvPr/>
        </p:nvPicPr>
        <p:blipFill rotWithShape="1">
          <a:blip r:embed="rId2">
            <a:extLst>
              <a:ext uri="{28A0092B-C50C-407E-A947-70E740481C1C}">
                <a14:useLocalDpi xmlns:a14="http://schemas.microsoft.com/office/drawing/2010/main" val="0"/>
              </a:ext>
            </a:extLst>
          </a:blip>
          <a:srcRect l="963" t="-1111" r="13323" b="39729"/>
          <a:stretch/>
        </p:blipFill>
        <p:spPr>
          <a:xfrm>
            <a:off x="3200400" y="3303866"/>
            <a:ext cx="5105400" cy="2678377"/>
          </a:xfrm>
          <a:prstGeom prst="rect">
            <a:avLst/>
          </a:prstGeom>
          <a:ln>
            <a:noFill/>
          </a:ln>
          <a:effectLst>
            <a:glow rad="101600">
              <a:schemeClr val="accent2">
                <a:satMod val="175000"/>
                <a:alpha val="40000"/>
              </a:schemeClr>
            </a:glow>
            <a:outerShdw blurRad="292100" dist="139700" dir="2700000" algn="tl" rotWithShape="0">
              <a:srgbClr val="333333">
                <a:alpha val="65000"/>
              </a:srgbClr>
            </a:outerShdw>
          </a:effectLst>
        </p:spPr>
      </p:pic>
      <p:sp>
        <p:nvSpPr>
          <p:cNvPr id="2" name="Title 1"/>
          <p:cNvSpPr>
            <a:spLocks noGrp="1"/>
          </p:cNvSpPr>
          <p:nvPr>
            <p:ph type="title"/>
          </p:nvPr>
        </p:nvSpPr>
        <p:spPr>
          <a:xfrm>
            <a:off x="0" y="0"/>
            <a:ext cx="9144000" cy="800219"/>
          </a:xfrm>
        </p:spPr>
        <p:txBody>
          <a:bodyPr/>
          <a:lstStyle/>
          <a:p>
            <a:pPr>
              <a:defRPr/>
            </a:pPr>
            <a:r>
              <a:rPr lang="en-US" dirty="0" smtClean="0">
                <a:latin typeface="FrnkGothITC Hv BT" charset="0"/>
                <a:ea typeface="ＭＳ Ｐゴシック" charset="0"/>
                <a:cs typeface="ＭＳ Ｐゴシック" charset="0"/>
              </a:rPr>
              <a:t>Procedures / Guidelines</a:t>
            </a:r>
            <a:endParaRPr lang="en-US" dirty="0">
              <a:latin typeface="FrnkGothITC Hv BT" charset="0"/>
              <a:ea typeface="ＭＳ Ｐゴシック" charset="0"/>
              <a:cs typeface="ＭＳ Ｐゴシック" charset="0"/>
            </a:endParaRPr>
          </a:p>
        </p:txBody>
      </p:sp>
      <p:sp>
        <p:nvSpPr>
          <p:cNvPr id="45058" name="Content Placeholder 2"/>
          <p:cNvSpPr>
            <a:spLocks noGrp="1"/>
          </p:cNvSpPr>
          <p:nvPr>
            <p:ph idx="1"/>
          </p:nvPr>
        </p:nvSpPr>
        <p:spPr>
          <a:xfrm>
            <a:off x="2362200" y="1066800"/>
            <a:ext cx="6477000" cy="2286000"/>
          </a:xfrm>
        </p:spPr>
        <p:txBody>
          <a:bodyPr/>
          <a:lstStyle/>
          <a:p>
            <a:r>
              <a:rPr lang="en-US" dirty="0">
                <a:latin typeface="Arial" charset="0"/>
                <a:ea typeface="ＭＳ Ｐゴシック" charset="0"/>
                <a:cs typeface="ＭＳ Ｐゴシック" charset="0"/>
              </a:rPr>
              <a:t>Procedures allow for expediency and common knowledge between the </a:t>
            </a:r>
            <a:r>
              <a:rPr lang="en-US" dirty="0" smtClean="0">
                <a:latin typeface="Arial" charset="0"/>
                <a:ea typeface="ＭＳ Ｐゴシック" charset="0"/>
                <a:cs typeface="ＭＳ Ｐゴシック" charset="0"/>
              </a:rPr>
              <a:t>issue </a:t>
            </a:r>
            <a:r>
              <a:rPr lang="en-US" dirty="0">
                <a:latin typeface="Arial" charset="0"/>
                <a:ea typeface="ＭＳ Ｐゴシック" charset="0"/>
                <a:cs typeface="ＭＳ Ｐゴシック" charset="0"/>
              </a:rPr>
              <a:t>of an order and the completion of that order by fire department personnel. </a:t>
            </a:r>
          </a:p>
          <a:p>
            <a:pPr marL="0" indent="0">
              <a:buNone/>
            </a:pPr>
            <a:endParaRPr lang="en-US"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00219"/>
          </a:xfrm>
        </p:spPr>
        <p:txBody>
          <a:bodyPr/>
          <a:lstStyle/>
          <a:p>
            <a:pPr>
              <a:defRPr/>
            </a:pPr>
            <a:r>
              <a:rPr lang="en-US" dirty="0" smtClean="0">
                <a:latin typeface="FrnkGothITC Hv BT" charset="0"/>
                <a:ea typeface="ＭＳ Ｐゴシック" charset="0"/>
                <a:cs typeface="ＭＳ Ｐゴシック" charset="0"/>
              </a:rPr>
              <a:t>Procedures / Guidelines</a:t>
            </a:r>
            <a:endParaRPr lang="en-US" dirty="0">
              <a:latin typeface="FrnkGothITC Hv BT" charset="0"/>
              <a:ea typeface="ＭＳ Ｐゴシック" charset="0"/>
              <a:cs typeface="ＭＳ Ｐゴシック" charset="0"/>
            </a:endParaRPr>
          </a:p>
        </p:txBody>
      </p:sp>
      <p:sp>
        <p:nvSpPr>
          <p:cNvPr id="46082" name="Content Placeholder 2"/>
          <p:cNvSpPr>
            <a:spLocks noGrp="1"/>
          </p:cNvSpPr>
          <p:nvPr>
            <p:ph idx="1"/>
          </p:nvPr>
        </p:nvSpPr>
        <p:spPr/>
        <p:txBody>
          <a:bodyPr/>
          <a:lstStyle/>
          <a:p>
            <a:r>
              <a:rPr lang="ja-JP" altLang="en-US" sz="2400" dirty="0">
                <a:latin typeface="Arial" charset="0"/>
                <a:ea typeface="ＭＳ Ｐゴシック" charset="0"/>
                <a:cs typeface="ＭＳ Ｐゴシック" charset="0"/>
              </a:rPr>
              <a:t>“</a:t>
            </a:r>
            <a:r>
              <a:rPr lang="en-US" altLang="ja-JP" sz="2400" dirty="0">
                <a:latin typeface="Arial" charset="0"/>
                <a:ea typeface="ＭＳ Ｐゴシック" charset="0"/>
                <a:cs typeface="ＭＳ Ｐゴシック" charset="0"/>
              </a:rPr>
              <a:t>Standard</a:t>
            </a:r>
            <a:r>
              <a:rPr lang="ja-JP" altLang="en-US" sz="2400" dirty="0">
                <a:latin typeface="Arial" charset="0"/>
                <a:ea typeface="ＭＳ Ｐゴシック" charset="0"/>
                <a:cs typeface="ＭＳ Ｐゴシック" charset="0"/>
              </a:rPr>
              <a:t>”</a:t>
            </a:r>
            <a:r>
              <a:rPr lang="en-US" altLang="ja-JP" sz="2400" dirty="0">
                <a:latin typeface="Arial" charset="0"/>
                <a:ea typeface="ＭＳ Ｐゴシック" charset="0"/>
                <a:cs typeface="ＭＳ Ｐゴシック" charset="0"/>
              </a:rPr>
              <a:t> means that an accepted and approved method exists by which an action or function may be performed.  </a:t>
            </a:r>
          </a:p>
          <a:p>
            <a:r>
              <a:rPr lang="en-US" sz="2400" dirty="0">
                <a:latin typeface="Arial" charset="0"/>
                <a:ea typeface="ＭＳ Ｐゴシック" charset="0"/>
                <a:cs typeface="ＭＳ Ｐゴシック" charset="0"/>
              </a:rPr>
              <a:t>The word </a:t>
            </a:r>
            <a:r>
              <a:rPr lang="ja-JP" altLang="en-US" sz="2400" dirty="0">
                <a:latin typeface="Arial" charset="0"/>
                <a:ea typeface="ＭＳ Ｐゴシック" charset="0"/>
                <a:cs typeface="ＭＳ Ｐゴシック" charset="0"/>
              </a:rPr>
              <a:t>“</a:t>
            </a:r>
            <a:r>
              <a:rPr lang="en-US" altLang="ja-JP" sz="2400" dirty="0">
                <a:latin typeface="Arial" charset="0"/>
                <a:ea typeface="ＭＳ Ｐゴシック" charset="0"/>
                <a:cs typeface="ＭＳ Ｐゴシック" charset="0"/>
              </a:rPr>
              <a:t>procedure</a:t>
            </a:r>
            <a:r>
              <a:rPr lang="ja-JP" altLang="en-US" sz="2400" dirty="0">
                <a:latin typeface="Arial" charset="0"/>
                <a:ea typeface="ＭＳ Ｐゴシック" charset="0"/>
                <a:cs typeface="ＭＳ Ｐゴシック" charset="0"/>
              </a:rPr>
              <a:t>”</a:t>
            </a:r>
            <a:r>
              <a:rPr lang="en-US" altLang="ja-JP" sz="2400" dirty="0">
                <a:latin typeface="Arial" charset="0"/>
                <a:ea typeface="ＭＳ Ｐゴシック" charset="0"/>
                <a:cs typeface="ＭＳ Ｐゴシック" charset="0"/>
              </a:rPr>
              <a:t> means a method, step by step, by which to accomplish a task.  </a:t>
            </a:r>
          </a:p>
          <a:p>
            <a:r>
              <a:rPr lang="en-US" sz="2400" dirty="0">
                <a:latin typeface="Arial" charset="0"/>
                <a:ea typeface="ＭＳ Ｐゴシック" charset="0"/>
                <a:cs typeface="ＭＳ Ｐゴシック" charset="0"/>
              </a:rPr>
              <a:t>The key word </a:t>
            </a:r>
            <a:r>
              <a:rPr lang="ja-JP" altLang="en-US" sz="2400" dirty="0">
                <a:latin typeface="Arial" charset="0"/>
                <a:ea typeface="ＭＳ Ｐゴシック" charset="0"/>
                <a:cs typeface="ＭＳ Ｐゴシック" charset="0"/>
              </a:rPr>
              <a:t>“</a:t>
            </a:r>
            <a:r>
              <a:rPr lang="en-US" altLang="ja-JP" sz="2400" dirty="0">
                <a:latin typeface="Arial" charset="0"/>
                <a:ea typeface="ＭＳ Ｐゴシック" charset="0"/>
                <a:cs typeface="ＭＳ Ｐゴシック" charset="0"/>
              </a:rPr>
              <a:t>operating</a:t>
            </a:r>
            <a:r>
              <a:rPr lang="ja-JP" altLang="en-US" sz="2400" dirty="0">
                <a:latin typeface="Arial" charset="0"/>
                <a:ea typeface="ＭＳ Ｐゴシック" charset="0"/>
                <a:cs typeface="ＭＳ Ｐゴシック" charset="0"/>
              </a:rPr>
              <a:t>”</a:t>
            </a:r>
            <a:r>
              <a:rPr lang="en-US" altLang="ja-JP" sz="2400" dirty="0">
                <a:latin typeface="Arial" charset="0"/>
                <a:ea typeface="ＭＳ Ｐゴシック" charset="0"/>
                <a:cs typeface="ＭＳ Ｐゴシック" charset="0"/>
              </a:rPr>
              <a:t> means to actively do or perform, take action, or initiate</a:t>
            </a:r>
            <a:r>
              <a:rPr lang="en-US" altLang="ja-JP" sz="2400" dirty="0" smtClean="0">
                <a:latin typeface="Arial" charset="0"/>
                <a:ea typeface="ＭＳ Ｐゴシック" charset="0"/>
                <a:cs typeface="ＭＳ Ｐゴシック" charset="0"/>
              </a:rPr>
              <a:t>. </a:t>
            </a:r>
            <a:r>
              <a:rPr lang="en-US" altLang="ja-JP" sz="2400" dirty="0">
                <a:latin typeface="Arial" charset="0"/>
                <a:ea typeface="ＭＳ Ｐゴシック" charset="0"/>
                <a:cs typeface="ＭＳ Ｐゴシック" charset="0"/>
              </a:rPr>
              <a:t>When all three definitions are applied together it becomes simple to define an S.O.P.</a:t>
            </a:r>
          </a:p>
          <a:p>
            <a:endParaRPr lang="en-US"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00219"/>
          </a:xfrm>
        </p:spPr>
        <p:txBody>
          <a:bodyPr/>
          <a:lstStyle/>
          <a:p>
            <a:pPr>
              <a:defRPr/>
            </a:pPr>
            <a:r>
              <a:rPr lang="en-US" dirty="0" smtClean="0">
                <a:latin typeface="FrnkGothITC Hv BT" charset="0"/>
                <a:ea typeface="ＭＳ Ｐゴシック" charset="0"/>
                <a:cs typeface="ＭＳ Ｐゴシック" charset="0"/>
              </a:rPr>
              <a:t>Procedures / Guidelines</a:t>
            </a:r>
            <a:endParaRPr lang="en-US" dirty="0">
              <a:latin typeface="FrnkGothITC Hv BT" charset="0"/>
              <a:ea typeface="ＭＳ Ｐゴシック" charset="0"/>
              <a:cs typeface="ＭＳ Ｐゴシック" charset="0"/>
            </a:endParaRPr>
          </a:p>
        </p:txBody>
      </p:sp>
      <p:sp>
        <p:nvSpPr>
          <p:cNvPr id="47106" name="Content Placeholder 2"/>
          <p:cNvSpPr>
            <a:spLocks noGrp="1"/>
          </p:cNvSpPr>
          <p:nvPr>
            <p:ph idx="1"/>
          </p:nvPr>
        </p:nvSpPr>
        <p:spPr/>
        <p:txBody>
          <a:bodyPr/>
          <a:lstStyle/>
          <a:p>
            <a:r>
              <a:rPr lang="en-US" dirty="0">
                <a:latin typeface="Arial" charset="0"/>
                <a:ea typeface="ＭＳ Ｐゴシック" charset="0"/>
                <a:cs typeface="ＭＳ Ｐゴシック" charset="0"/>
              </a:rPr>
              <a:t>The function of the fire </a:t>
            </a:r>
            <a:r>
              <a:rPr lang="en-US" dirty="0" smtClean="0">
                <a:latin typeface="Arial" charset="0"/>
                <a:ea typeface="ＭＳ Ｐゴシック" charset="0"/>
                <a:cs typeface="ＭＳ Ｐゴシック" charset="0"/>
              </a:rPr>
              <a:t>department’</a:t>
            </a:r>
            <a:r>
              <a:rPr lang="en-US" altLang="ja-JP" dirty="0" smtClean="0">
                <a:latin typeface="Arial" charset="0"/>
                <a:ea typeface="ＭＳ Ｐゴシック" charset="0"/>
                <a:cs typeface="ＭＳ Ｐゴシック" charset="0"/>
              </a:rPr>
              <a:t>s </a:t>
            </a:r>
            <a:r>
              <a:rPr lang="en-US" altLang="ja-JP" dirty="0">
                <a:latin typeface="Arial" charset="0"/>
                <a:ea typeface="ＭＳ Ｐゴシック" charset="0"/>
                <a:cs typeface="ＭＳ Ｐゴシック" charset="0"/>
              </a:rPr>
              <a:t>S.O.P.s is to insure that all fire department personnel know how to perform in any given situation and that all superior officers know what to expect from their subordinates for any given situation. </a:t>
            </a:r>
            <a:endParaRPr lang="en-US"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00219"/>
          </a:xfrm>
        </p:spPr>
        <p:txBody>
          <a:bodyPr/>
          <a:lstStyle/>
          <a:p>
            <a:pPr>
              <a:defRPr/>
            </a:pPr>
            <a:r>
              <a:rPr lang="en-US" dirty="0" smtClean="0">
                <a:latin typeface="FrnkGothITC Hv BT" charset="0"/>
                <a:ea typeface="ＭＳ Ｐゴシック" charset="0"/>
                <a:cs typeface="ＭＳ Ｐゴシック" charset="0"/>
              </a:rPr>
              <a:t>Procedures / Guidelines</a:t>
            </a:r>
            <a:endParaRPr lang="en-US" dirty="0">
              <a:latin typeface="FrnkGothITC Hv BT" charset="0"/>
              <a:ea typeface="ＭＳ Ｐゴシック" charset="0"/>
              <a:cs typeface="ＭＳ Ｐゴシック" charset="0"/>
            </a:endParaRPr>
          </a:p>
        </p:txBody>
      </p:sp>
      <p:sp>
        <p:nvSpPr>
          <p:cNvPr id="48130" name="Content Placeholder 2"/>
          <p:cNvSpPr>
            <a:spLocks noGrp="1"/>
          </p:cNvSpPr>
          <p:nvPr>
            <p:ph idx="1"/>
          </p:nvPr>
        </p:nvSpPr>
        <p:spPr>
          <a:xfrm>
            <a:off x="2362200" y="1066800"/>
            <a:ext cx="6477000" cy="3581400"/>
          </a:xfrm>
        </p:spPr>
        <p:txBody>
          <a:bodyPr/>
          <a:lstStyle/>
          <a:p>
            <a:r>
              <a:rPr lang="en-US" dirty="0">
                <a:latin typeface="Arial" charset="0"/>
                <a:ea typeface="ＭＳ Ｐゴシック" charset="0"/>
                <a:cs typeface="ＭＳ Ｐゴシック" charset="0"/>
              </a:rPr>
              <a:t>Fire department S.O.P.s will vary somewhat with each individual fire department; therefore, it is beneficial for fire departments subject to mutual aid to have a basic knowledge of their sister fire department’</a:t>
            </a:r>
            <a:r>
              <a:rPr lang="en-US" altLang="ja-JP" dirty="0">
                <a:latin typeface="Arial" charset="0"/>
                <a:ea typeface="ＭＳ Ｐゴシック" charset="0"/>
                <a:cs typeface="ＭＳ Ｐゴシック" charset="0"/>
              </a:rPr>
              <a:t>s S.O.P.s where interactive operations are concerned.</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Procedures/Guidelines</a:t>
            </a:r>
          </a:p>
        </p:txBody>
      </p:sp>
      <p:sp>
        <p:nvSpPr>
          <p:cNvPr id="49154" name="Content Placeholder 2"/>
          <p:cNvSpPr>
            <a:spLocks noGrp="1"/>
          </p:cNvSpPr>
          <p:nvPr>
            <p:ph idx="1"/>
          </p:nvPr>
        </p:nvSpPr>
        <p:spPr>
          <a:xfrm>
            <a:off x="2362200" y="1066800"/>
            <a:ext cx="6477000" cy="3810000"/>
          </a:xfrm>
        </p:spPr>
        <p:txBody>
          <a:bodyPr/>
          <a:lstStyle/>
          <a:p>
            <a:r>
              <a:rPr lang="en-US" dirty="0">
                <a:latin typeface="Arial" charset="0"/>
                <a:ea typeface="ＭＳ Ｐゴシック" charset="0"/>
                <a:cs typeface="ＭＳ Ｐゴシック" charset="0"/>
              </a:rPr>
              <a:t>If a personnel ordinance is </a:t>
            </a:r>
            <a:r>
              <a:rPr lang="en-US" dirty="0" smtClean="0">
                <a:latin typeface="Arial" charset="0"/>
                <a:ea typeface="ＭＳ Ｐゴシック" charset="0"/>
                <a:cs typeface="ＭＳ Ｐゴシック" charset="0"/>
              </a:rPr>
              <a:t>used </a:t>
            </a:r>
            <a:r>
              <a:rPr lang="en-US" dirty="0">
                <a:latin typeface="Arial" charset="0"/>
                <a:ea typeface="ＭＳ Ｐゴシック" charset="0"/>
                <a:cs typeface="ＭＳ Ｐゴシック" charset="0"/>
              </a:rPr>
              <a:t>in a governmental format, </a:t>
            </a:r>
            <a:r>
              <a:rPr lang="en-US" dirty="0" smtClean="0">
                <a:latin typeface="Arial" charset="0"/>
                <a:ea typeface="ＭＳ Ｐゴシック" charset="0"/>
                <a:cs typeface="ＭＳ Ｐゴシック" charset="0"/>
              </a:rPr>
              <a:t>standard </a:t>
            </a:r>
            <a:r>
              <a:rPr lang="en-US" dirty="0">
                <a:latin typeface="Arial" charset="0"/>
                <a:ea typeface="ＭＳ Ｐゴシック" charset="0"/>
                <a:cs typeface="ＭＳ Ｐゴシック" charset="0"/>
              </a:rPr>
              <a:t>o</a:t>
            </a:r>
            <a:r>
              <a:rPr lang="en-US" dirty="0" smtClean="0">
                <a:latin typeface="Arial" charset="0"/>
                <a:ea typeface="ＭＳ Ｐゴシック" charset="0"/>
                <a:cs typeface="ＭＳ Ｐゴシック" charset="0"/>
              </a:rPr>
              <a:t>perating procedures </a:t>
            </a:r>
            <a:r>
              <a:rPr lang="en-US" dirty="0">
                <a:latin typeface="Arial" charset="0"/>
                <a:ea typeface="ＭＳ Ｐゴシック" charset="0"/>
                <a:cs typeface="ＭＳ Ｐゴシック" charset="0"/>
              </a:rPr>
              <a:t>or departmental policies cannot supersede governmental policies or procedures. </a:t>
            </a:r>
          </a:p>
          <a:p>
            <a:r>
              <a:rPr lang="en-US" dirty="0">
                <a:latin typeface="Arial" charset="0"/>
                <a:ea typeface="ＭＳ Ｐゴシック" charset="0"/>
                <a:cs typeface="ＭＳ Ｐゴシック" charset="0"/>
              </a:rPr>
              <a:t>S.O.G.</a:t>
            </a:r>
            <a:r>
              <a:rPr lang="en-US" altLang="ja-JP" dirty="0">
                <a:latin typeface="Arial" charset="0"/>
                <a:ea typeface="ＭＳ Ｐゴシック" charset="0"/>
                <a:cs typeface="ＭＳ Ｐゴシック" charset="0"/>
              </a:rPr>
              <a:t>s are more flexible and useable by line officers and therefore are used more often than S.O.P.s</a:t>
            </a:r>
          </a:p>
          <a:p>
            <a:endParaRPr lang="en-US" dirty="0">
              <a:latin typeface="Arial" charset="0"/>
              <a:ea typeface="ＭＳ Ｐゴシック" charset="0"/>
              <a:cs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Rules &amp; Regulations</a:t>
            </a:r>
          </a:p>
        </p:txBody>
      </p:sp>
      <p:sp>
        <p:nvSpPr>
          <p:cNvPr id="50178" name="Content Placeholder 2"/>
          <p:cNvSpPr>
            <a:spLocks noGrp="1"/>
          </p:cNvSpPr>
          <p:nvPr>
            <p:ph idx="1"/>
          </p:nvPr>
        </p:nvSpPr>
        <p:spPr/>
        <p:txBody>
          <a:bodyPr/>
          <a:lstStyle/>
          <a:p>
            <a:r>
              <a:rPr lang="en-US" sz="2400" dirty="0">
                <a:latin typeface="Arial" charset="0"/>
                <a:ea typeface="ＭＳ Ｐゴシック" charset="0"/>
                <a:cs typeface="ＭＳ Ｐゴシック" charset="0"/>
              </a:rPr>
              <a:t>Fire Department Rules and Regulations are the policy-oriented edicts that govern day-to-day functions of fire department personnel. </a:t>
            </a:r>
          </a:p>
          <a:p>
            <a:r>
              <a:rPr lang="en-US" sz="2400" dirty="0">
                <a:latin typeface="Arial" charset="0"/>
                <a:ea typeface="ＭＳ Ｐゴシック" charset="0"/>
                <a:cs typeface="ＭＳ Ｐゴシック" charset="0"/>
              </a:rPr>
              <a:t>In order to maintain an effective, </a:t>
            </a:r>
            <a:r>
              <a:rPr lang="en-US" sz="2400" dirty="0" smtClean="0">
                <a:latin typeface="Arial" charset="0"/>
                <a:ea typeface="ＭＳ Ｐゴシック" charset="0"/>
                <a:cs typeface="ＭＳ Ｐゴシック" charset="0"/>
              </a:rPr>
              <a:t>safe </a:t>
            </a:r>
            <a:r>
              <a:rPr lang="en-US" sz="2400" dirty="0">
                <a:latin typeface="Arial" charset="0"/>
                <a:ea typeface="ＭＳ Ｐゴシック" charset="0"/>
                <a:cs typeface="ＭＳ Ｐゴシック" charset="0"/>
              </a:rPr>
              <a:t>and efficient organization, fire departments must first establish guidelines that address possible and probable situations that occur.  </a:t>
            </a:r>
          </a:p>
          <a:p>
            <a:r>
              <a:rPr lang="en-US" sz="2400" dirty="0">
                <a:latin typeface="Arial" charset="0"/>
                <a:ea typeface="ＭＳ Ｐゴシック" charset="0"/>
                <a:cs typeface="ＭＳ Ｐゴシック" charset="0"/>
              </a:rPr>
              <a:t>Within this framework, personnel can in </a:t>
            </a:r>
            <a:r>
              <a:rPr lang="en-US" sz="2400" dirty="0" smtClean="0">
                <a:latin typeface="Arial" charset="0"/>
                <a:ea typeface="ＭＳ Ｐゴシック" charset="0"/>
                <a:cs typeface="ＭＳ Ｐゴシック" charset="0"/>
              </a:rPr>
              <a:t>many </a:t>
            </a:r>
            <a:r>
              <a:rPr lang="en-US" sz="2400" dirty="0">
                <a:latin typeface="Arial" charset="0"/>
                <a:ea typeface="ＭＳ Ｐゴシック" charset="0"/>
                <a:cs typeface="ＭＳ Ｐゴシック" charset="0"/>
              </a:rPr>
              <a:t>circumstances, function without the need for direct supervision and can make decisions.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Rules &amp; Regulations</a:t>
            </a:r>
          </a:p>
        </p:txBody>
      </p:sp>
      <p:sp>
        <p:nvSpPr>
          <p:cNvPr id="51202" name="Content Placeholder 2"/>
          <p:cNvSpPr>
            <a:spLocks noGrp="1"/>
          </p:cNvSpPr>
          <p:nvPr>
            <p:ph idx="1"/>
          </p:nvPr>
        </p:nvSpPr>
        <p:spPr/>
        <p:txBody>
          <a:bodyPr/>
          <a:lstStyle/>
          <a:p>
            <a:r>
              <a:rPr lang="en-US" dirty="0">
                <a:latin typeface="Arial" charset="0"/>
                <a:ea typeface="ＭＳ Ｐゴシック" charset="0"/>
                <a:cs typeface="ＭＳ Ｐゴシック" charset="0"/>
              </a:rPr>
              <a:t>Rules and regulations dictate everything from dress </a:t>
            </a:r>
            <a:r>
              <a:rPr lang="en-US" dirty="0" smtClean="0">
                <a:latin typeface="Arial" charset="0"/>
                <a:ea typeface="ＭＳ Ｐゴシック" charset="0"/>
                <a:cs typeface="ＭＳ Ｐゴシック" charset="0"/>
              </a:rPr>
              <a:t>code, rules </a:t>
            </a:r>
            <a:r>
              <a:rPr lang="en-US" dirty="0">
                <a:latin typeface="Arial" charset="0"/>
                <a:ea typeface="ＭＳ Ｐゴシック" charset="0"/>
                <a:cs typeface="ＭＳ Ｐゴシック" charset="0"/>
              </a:rPr>
              <a:t>against coming into work intoxicated, how to act during a given set of circumstances, or what time to report for duty. </a:t>
            </a:r>
          </a:p>
          <a:p>
            <a:r>
              <a:rPr lang="en-US" dirty="0">
                <a:latin typeface="Arial" charset="0"/>
                <a:ea typeface="ＭＳ Ｐゴシック" charset="0"/>
                <a:cs typeface="ＭＳ Ｐゴシック" charset="0"/>
              </a:rPr>
              <a:t>They also dictate those appropriate disciplinary measures used in the event a rule or regulation is violated, thus assuring fairness to all personnel.</a:t>
            </a:r>
          </a:p>
          <a:p>
            <a:endParaRPr lang="en-US" dirty="0">
              <a:latin typeface="Arial" charset="0"/>
              <a:ea typeface="ＭＳ Ｐゴシック" charset="0"/>
              <a:cs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Incident Command System</a:t>
            </a:r>
          </a:p>
        </p:txBody>
      </p:sp>
      <p:sp>
        <p:nvSpPr>
          <p:cNvPr id="52226" name="Content Placeholder 2"/>
          <p:cNvSpPr>
            <a:spLocks noGrp="1"/>
          </p:cNvSpPr>
          <p:nvPr>
            <p:ph idx="1"/>
          </p:nvPr>
        </p:nvSpPr>
        <p:spPr/>
        <p:txBody>
          <a:bodyPr/>
          <a:lstStyle/>
          <a:p>
            <a:r>
              <a:rPr lang="en-US" dirty="0">
                <a:latin typeface="Arial" charset="0"/>
                <a:ea typeface="ＭＳ Ｐゴシック" charset="0"/>
                <a:cs typeface="ＭＳ Ｐゴシック" charset="0"/>
              </a:rPr>
              <a:t>the Incident Command System (ICS) defines how the chain of command forms and progresses through any given operation.  </a:t>
            </a:r>
          </a:p>
          <a:p>
            <a:r>
              <a:rPr lang="en-US" dirty="0">
                <a:latin typeface="Arial" charset="0"/>
                <a:ea typeface="ＭＳ Ｐゴシック" charset="0"/>
                <a:cs typeface="ＭＳ Ｐゴシック" charset="0"/>
              </a:rPr>
              <a:t>ICS establishes the guidelines for an authority to be used to control all functions during an incident.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00219"/>
          </a:xfrm>
        </p:spPr>
        <p:txBody>
          <a:bodyPr/>
          <a:lstStyle/>
          <a:p>
            <a:pPr algn="ctr">
              <a:defRPr/>
            </a:pPr>
            <a:r>
              <a:rPr lang="en-US" b="1" dirty="0">
                <a:latin typeface="FrnkGothITC Hv BT" charset="0"/>
                <a:ea typeface="ＭＳ Ｐゴシック" charset="0"/>
                <a:cs typeface="ＭＳ Ｐゴシック" charset="0"/>
              </a:rPr>
              <a:t>Mission of the Fire Service</a:t>
            </a:r>
          </a:p>
        </p:txBody>
      </p:sp>
      <p:sp>
        <p:nvSpPr>
          <p:cNvPr id="7170" name="Content Placeholder 2"/>
          <p:cNvSpPr>
            <a:spLocks noGrp="1"/>
          </p:cNvSpPr>
          <p:nvPr>
            <p:ph idx="1"/>
          </p:nvPr>
        </p:nvSpPr>
        <p:spPr>
          <a:xfrm>
            <a:off x="2362200" y="1066800"/>
            <a:ext cx="6400800" cy="4800600"/>
          </a:xfrm>
        </p:spPr>
        <p:txBody>
          <a:bodyPr/>
          <a:lstStyle/>
          <a:p>
            <a:r>
              <a:rPr lang="en-US" dirty="0">
                <a:latin typeface="Arial" charset="0"/>
                <a:ea typeface="ＭＳ Ｐゴシック" charset="0"/>
                <a:cs typeface="ＭＳ Ｐゴシック" charset="0"/>
              </a:rPr>
              <a:t>Mission refers to a broad, long-range goal that is the result of a conviction or aim.  </a:t>
            </a:r>
          </a:p>
          <a:p>
            <a:r>
              <a:rPr lang="en-US" dirty="0">
                <a:latin typeface="Arial" charset="0"/>
                <a:ea typeface="ＭＳ Ｐゴシック" charset="0"/>
                <a:cs typeface="ＭＳ Ｐゴシック" charset="0"/>
              </a:rPr>
              <a:t>A range of ideas that all focus toward a single concept can inspire this conviction or aim.  </a:t>
            </a:r>
          </a:p>
          <a:p>
            <a:r>
              <a:rPr lang="en-US" dirty="0">
                <a:latin typeface="Arial" charset="0"/>
                <a:ea typeface="ＭＳ Ｐゴシック" charset="0"/>
                <a:cs typeface="ＭＳ Ｐゴシック" charset="0"/>
              </a:rPr>
              <a:t>A mission can belong to a single person, a group of people, an organization, or an entire profession. </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Incident Command System</a:t>
            </a:r>
          </a:p>
        </p:txBody>
      </p:sp>
      <p:sp>
        <p:nvSpPr>
          <p:cNvPr id="53250" name="Content Placeholder 2"/>
          <p:cNvSpPr>
            <a:spLocks noGrp="1"/>
          </p:cNvSpPr>
          <p:nvPr>
            <p:ph idx="1"/>
          </p:nvPr>
        </p:nvSpPr>
        <p:spPr/>
        <p:txBody>
          <a:bodyPr/>
          <a:lstStyle/>
          <a:p>
            <a:r>
              <a:rPr lang="en-US" dirty="0">
                <a:latin typeface="Arial" charset="0"/>
                <a:ea typeface="ＭＳ Ｐゴシック" charset="0"/>
                <a:cs typeface="ＭＳ Ｐゴシック" charset="0"/>
              </a:rPr>
              <a:t>A key point in ICS is the manageable span of control by one person with the ratio being one to seven with the optimum of five.  </a:t>
            </a:r>
          </a:p>
          <a:p>
            <a:r>
              <a:rPr lang="en-US" dirty="0">
                <a:latin typeface="Arial" charset="0"/>
                <a:ea typeface="ＭＳ Ｐゴシック" charset="0"/>
                <a:cs typeface="ＭＳ Ｐゴシック" charset="0"/>
              </a:rPr>
              <a:t>One person can effectively manage five subordinates. </a:t>
            </a:r>
          </a:p>
        </p:txBody>
      </p:sp>
      <p:pic>
        <p:nvPicPr>
          <p:cNvPr id="3" name="Picture 2" descr="2.jpg"/>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3352800" y="4076700"/>
            <a:ext cx="3657600" cy="2324100"/>
          </a:xfrm>
          <a:prstGeom prst="roundRect">
            <a:avLst>
              <a:gd name="adj" fmla="val 8594"/>
            </a:avLst>
          </a:prstGeom>
          <a:solidFill>
            <a:srgbClr val="FFFFFF">
              <a:shade val="85000"/>
            </a:srgbClr>
          </a:solidFill>
          <a:ln>
            <a:noFill/>
          </a:ln>
          <a:effectLst>
            <a:outerShdw blurRad="50800" dist="38100" dir="2700000" sx="102000" sy="102000" algn="tl" rotWithShape="0">
              <a:prstClr val="black">
                <a:alpha val="40000"/>
              </a:prstClr>
            </a:outerShdw>
          </a:effectLst>
          <a:scene3d>
            <a:camera prst="orthographicFront"/>
            <a:lightRig rig="threePt" dir="t"/>
          </a:scene3d>
          <a:sp3d>
            <a:bevelT/>
          </a:sp3d>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Incident Command System</a:t>
            </a:r>
          </a:p>
        </p:txBody>
      </p:sp>
      <p:sp>
        <p:nvSpPr>
          <p:cNvPr id="54274" name="Content Placeholder 2"/>
          <p:cNvSpPr>
            <a:spLocks noGrp="1"/>
          </p:cNvSpPr>
          <p:nvPr>
            <p:ph idx="1"/>
          </p:nvPr>
        </p:nvSpPr>
        <p:spPr/>
        <p:txBody>
          <a:bodyPr/>
          <a:lstStyle/>
          <a:p>
            <a:r>
              <a:rPr lang="en-US" dirty="0">
                <a:latin typeface="Arial" charset="0"/>
                <a:ea typeface="ＭＳ Ｐゴシック" charset="0"/>
                <a:cs typeface="ＭＳ Ｐゴシック" charset="0"/>
              </a:rPr>
              <a:t>ICS Functional areas:</a:t>
            </a:r>
          </a:p>
          <a:p>
            <a:pPr lvl="1"/>
            <a:r>
              <a:rPr lang="en-US" sz="2800" dirty="0">
                <a:latin typeface="Arial" charset="0"/>
                <a:ea typeface="ＭＳ Ｐゴシック" charset="0"/>
              </a:rPr>
              <a:t>Command.</a:t>
            </a:r>
            <a:endParaRPr lang="en-US" sz="1800" dirty="0">
              <a:latin typeface="Arial" charset="0"/>
              <a:ea typeface="ＭＳ Ｐゴシック" charset="0"/>
            </a:endParaRPr>
          </a:p>
          <a:p>
            <a:pPr lvl="1"/>
            <a:r>
              <a:rPr lang="en-US" sz="2800" dirty="0">
                <a:latin typeface="Arial" charset="0"/>
                <a:ea typeface="ＭＳ Ｐゴシック" charset="0"/>
              </a:rPr>
              <a:t>Operations.</a:t>
            </a:r>
            <a:endParaRPr lang="en-US" sz="1800" dirty="0">
              <a:latin typeface="Arial" charset="0"/>
              <a:ea typeface="ＭＳ Ｐゴシック" charset="0"/>
            </a:endParaRPr>
          </a:p>
          <a:p>
            <a:pPr lvl="1"/>
            <a:r>
              <a:rPr lang="en-US" sz="2800" dirty="0">
                <a:latin typeface="Arial" charset="0"/>
                <a:ea typeface="ＭＳ Ｐゴシック" charset="0"/>
              </a:rPr>
              <a:t>Planning.</a:t>
            </a:r>
            <a:endParaRPr lang="en-US" sz="1800" dirty="0">
              <a:latin typeface="Arial" charset="0"/>
              <a:ea typeface="ＭＳ Ｐゴシック" charset="0"/>
            </a:endParaRPr>
          </a:p>
          <a:p>
            <a:pPr lvl="1"/>
            <a:r>
              <a:rPr lang="en-US" sz="2800" dirty="0">
                <a:latin typeface="Arial" charset="0"/>
                <a:ea typeface="ＭＳ Ｐゴシック" charset="0"/>
              </a:rPr>
              <a:t>Logistics.</a:t>
            </a:r>
            <a:endParaRPr lang="en-US" sz="1800" dirty="0">
              <a:latin typeface="Arial" charset="0"/>
              <a:ea typeface="ＭＳ Ｐゴシック" charset="0"/>
            </a:endParaRPr>
          </a:p>
          <a:p>
            <a:pPr lvl="1"/>
            <a:r>
              <a:rPr lang="en-US" sz="2800" dirty="0">
                <a:latin typeface="Arial" charset="0"/>
                <a:ea typeface="ＭＳ Ｐゴシック" charset="0"/>
              </a:rPr>
              <a:t>Finance.</a:t>
            </a:r>
            <a:endParaRPr lang="en-US" dirty="0">
              <a:latin typeface="Arial" charset="0"/>
              <a:ea typeface="ＭＳ Ｐゴシック" charset="0"/>
            </a:endParaRPr>
          </a:p>
          <a:p>
            <a:r>
              <a:rPr lang="en-US" dirty="0">
                <a:latin typeface="Arial" charset="0"/>
                <a:ea typeface="ＭＳ Ｐゴシック" charset="0"/>
                <a:cs typeface="ＭＳ Ｐゴシック" charset="0"/>
              </a:rPr>
              <a:t>Most incidents will not require all of the tools in the toolbox.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Incident Command System</a:t>
            </a:r>
          </a:p>
        </p:txBody>
      </p:sp>
      <p:sp>
        <p:nvSpPr>
          <p:cNvPr id="55298" name="Content Placeholder 2"/>
          <p:cNvSpPr>
            <a:spLocks noGrp="1"/>
          </p:cNvSpPr>
          <p:nvPr>
            <p:ph idx="1"/>
          </p:nvPr>
        </p:nvSpPr>
        <p:spPr/>
        <p:txBody>
          <a:bodyPr/>
          <a:lstStyle/>
          <a:p>
            <a:r>
              <a:rPr lang="en-US" dirty="0">
                <a:latin typeface="Arial" charset="0"/>
                <a:ea typeface="ＭＳ Ｐゴシック" charset="0"/>
                <a:cs typeface="ＭＳ Ｐゴシック" charset="0"/>
              </a:rPr>
              <a:t>ICS can provide for different kinds of operations.</a:t>
            </a:r>
            <a:endParaRPr lang="en-US" sz="1800" dirty="0">
              <a:latin typeface="Arial" charset="0"/>
              <a:ea typeface="ＭＳ Ｐゴシック" charset="0"/>
              <a:cs typeface="ＭＳ Ｐゴシック" charset="0"/>
            </a:endParaRPr>
          </a:p>
          <a:p>
            <a:pPr lvl="1"/>
            <a:r>
              <a:rPr lang="en-US" sz="2800" dirty="0">
                <a:latin typeface="Arial" charset="0"/>
                <a:ea typeface="ＭＳ Ｐゴシック" charset="0"/>
              </a:rPr>
              <a:t>Single jurisdiction / single agency involvement.</a:t>
            </a:r>
            <a:endParaRPr lang="en-US" sz="1800" dirty="0">
              <a:latin typeface="Arial" charset="0"/>
              <a:ea typeface="ＭＳ Ｐゴシック" charset="0"/>
            </a:endParaRPr>
          </a:p>
          <a:p>
            <a:pPr lvl="1"/>
            <a:r>
              <a:rPr lang="en-US" sz="2800" dirty="0">
                <a:latin typeface="Arial" charset="0"/>
                <a:ea typeface="ＭＳ Ｐゴシック" charset="0"/>
              </a:rPr>
              <a:t>Single jurisdiction / multiple agency involvement.</a:t>
            </a:r>
            <a:endParaRPr lang="en-US" sz="1800" dirty="0">
              <a:latin typeface="Arial" charset="0"/>
              <a:ea typeface="ＭＳ Ｐゴシック" charset="0"/>
            </a:endParaRPr>
          </a:p>
          <a:p>
            <a:pPr lvl="1"/>
            <a:r>
              <a:rPr lang="en-US" sz="2800" dirty="0">
                <a:latin typeface="Arial" charset="0"/>
                <a:ea typeface="ＭＳ Ｐゴシック" charset="0"/>
              </a:rPr>
              <a:t>Multiple jurisdiction / multiple agency involvement.</a:t>
            </a:r>
            <a:endParaRPr lang="en-US" sz="1800" dirty="0">
              <a:latin typeface="Arial" charset="0"/>
              <a:ea typeface="ＭＳ Ｐゴシック" charset="0"/>
            </a:endParaRPr>
          </a:p>
          <a:p>
            <a:endParaRPr lang="en-US" dirty="0">
              <a:latin typeface="Arial" charset="0"/>
              <a:ea typeface="ＭＳ Ｐゴシック" charset="0"/>
              <a:cs typeface="ＭＳ Ｐゴシック"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Incident Command System</a:t>
            </a:r>
          </a:p>
        </p:txBody>
      </p:sp>
      <p:sp>
        <p:nvSpPr>
          <p:cNvPr id="56322" name="Content Placeholder 2"/>
          <p:cNvSpPr>
            <a:spLocks noGrp="1"/>
          </p:cNvSpPr>
          <p:nvPr>
            <p:ph idx="1"/>
          </p:nvPr>
        </p:nvSpPr>
        <p:spPr/>
        <p:txBody>
          <a:bodyPr/>
          <a:lstStyle/>
          <a:p>
            <a:r>
              <a:rPr lang="en-US" dirty="0">
                <a:latin typeface="Arial" charset="0"/>
                <a:ea typeface="ＭＳ Ｐゴシック" charset="0"/>
                <a:cs typeface="ＭＳ Ｐゴシック" charset="0"/>
              </a:rPr>
              <a:t>In order for the firefighter to function within the ICS correctly they must first understand the components of ICS.</a:t>
            </a:r>
            <a:endParaRPr lang="en-US" sz="1800" dirty="0">
              <a:latin typeface="Arial" charset="0"/>
              <a:ea typeface="ＭＳ Ｐゴシック" charset="0"/>
              <a:cs typeface="ＭＳ Ｐゴシック" charset="0"/>
            </a:endParaRPr>
          </a:p>
          <a:p>
            <a:pPr lvl="1"/>
            <a:r>
              <a:rPr lang="en-US" sz="2000" dirty="0">
                <a:latin typeface="Arial" charset="0"/>
                <a:ea typeface="ＭＳ Ｐゴシック" charset="0"/>
              </a:rPr>
              <a:t>Common Terminology.</a:t>
            </a:r>
          </a:p>
          <a:p>
            <a:pPr lvl="1"/>
            <a:r>
              <a:rPr lang="en-US" sz="2000" dirty="0">
                <a:latin typeface="Arial" charset="0"/>
                <a:ea typeface="ＭＳ Ｐゴシック" charset="0"/>
              </a:rPr>
              <a:t>Modular Organization.</a:t>
            </a:r>
          </a:p>
          <a:p>
            <a:pPr lvl="1"/>
            <a:r>
              <a:rPr lang="en-US" sz="2000" dirty="0">
                <a:latin typeface="Arial" charset="0"/>
                <a:ea typeface="ＭＳ Ｐゴシック" charset="0"/>
              </a:rPr>
              <a:t>Integrated Communications.</a:t>
            </a:r>
          </a:p>
          <a:p>
            <a:pPr lvl="1"/>
            <a:r>
              <a:rPr lang="en-US" sz="2000" dirty="0">
                <a:latin typeface="Arial" charset="0"/>
                <a:ea typeface="ＭＳ Ｐゴシック" charset="0"/>
              </a:rPr>
              <a:t>Unified Command Structure.</a:t>
            </a:r>
          </a:p>
          <a:p>
            <a:pPr lvl="1"/>
            <a:r>
              <a:rPr lang="en-US" sz="2000" dirty="0">
                <a:latin typeface="Arial" charset="0"/>
                <a:ea typeface="ＭＳ Ｐゴシック" charset="0"/>
              </a:rPr>
              <a:t>Consolidated Action Plans.</a:t>
            </a:r>
          </a:p>
          <a:p>
            <a:pPr lvl="1"/>
            <a:r>
              <a:rPr lang="en-US" sz="2000" dirty="0">
                <a:latin typeface="Arial" charset="0"/>
                <a:ea typeface="ＭＳ Ｐゴシック" charset="0"/>
              </a:rPr>
              <a:t>Manageable Span of Control.</a:t>
            </a:r>
          </a:p>
          <a:p>
            <a:pPr lvl="1"/>
            <a:r>
              <a:rPr lang="en-US" sz="2000" dirty="0">
                <a:latin typeface="Arial" charset="0"/>
                <a:ea typeface="ＭＳ Ｐゴシック" charset="0"/>
              </a:rPr>
              <a:t>Designed Incident Facilities.</a:t>
            </a:r>
          </a:p>
          <a:p>
            <a:pPr lvl="1"/>
            <a:r>
              <a:rPr lang="en-US" sz="2000" dirty="0">
                <a:latin typeface="Arial" charset="0"/>
                <a:ea typeface="ＭＳ Ｐゴシック" charset="0"/>
              </a:rPr>
              <a:t>Comprehensive Resource Management.</a:t>
            </a:r>
          </a:p>
          <a:p>
            <a:endParaRPr lang="en-US" dirty="0">
              <a:latin typeface="Arial" charset="0"/>
              <a:ea typeface="ＭＳ Ｐゴシック" charset="0"/>
              <a:cs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Incident Command System</a:t>
            </a:r>
          </a:p>
        </p:txBody>
      </p:sp>
      <p:sp>
        <p:nvSpPr>
          <p:cNvPr id="57346" name="Content Placeholder 2"/>
          <p:cNvSpPr>
            <a:spLocks noGrp="1"/>
          </p:cNvSpPr>
          <p:nvPr>
            <p:ph idx="1"/>
          </p:nvPr>
        </p:nvSpPr>
        <p:spPr/>
        <p:txBody>
          <a:bodyPr/>
          <a:lstStyle/>
          <a:p>
            <a:r>
              <a:rPr lang="en-US" dirty="0">
                <a:latin typeface="Arial" charset="0"/>
                <a:ea typeface="ＭＳ Ｐゴシック" charset="0"/>
                <a:cs typeface="ＭＳ Ｐゴシック" charset="0"/>
              </a:rPr>
              <a:t>The firefighter may fit into several different units.</a:t>
            </a:r>
            <a:endParaRPr lang="en-US" sz="1800" dirty="0">
              <a:latin typeface="Arial" charset="0"/>
              <a:ea typeface="ＭＳ Ｐゴシック" charset="0"/>
              <a:cs typeface="ＭＳ Ｐゴシック" charset="0"/>
            </a:endParaRPr>
          </a:p>
          <a:p>
            <a:pPr lvl="1"/>
            <a:r>
              <a:rPr lang="en-US" sz="1800" dirty="0">
                <a:latin typeface="Arial" charset="0"/>
                <a:ea typeface="ＭＳ Ｐゴシック" charset="0"/>
              </a:rPr>
              <a:t>A </a:t>
            </a:r>
            <a:r>
              <a:rPr lang="ja-JP" altLang="en-US" sz="1800" dirty="0">
                <a:latin typeface="Arial" charset="0"/>
                <a:ea typeface="ＭＳ Ｐゴシック" charset="0"/>
              </a:rPr>
              <a:t>“</a:t>
            </a:r>
            <a:r>
              <a:rPr lang="en-US" altLang="ja-JP" sz="1800" dirty="0">
                <a:latin typeface="Arial" charset="0"/>
                <a:ea typeface="ＭＳ Ｐゴシック" charset="0"/>
              </a:rPr>
              <a:t>crew</a:t>
            </a:r>
            <a:r>
              <a:rPr lang="ja-JP" altLang="en-US" sz="1800" dirty="0">
                <a:latin typeface="Arial" charset="0"/>
                <a:ea typeface="ＭＳ Ｐゴシック" charset="0"/>
              </a:rPr>
              <a:t>”</a:t>
            </a:r>
            <a:r>
              <a:rPr lang="en-US" altLang="ja-JP" sz="1800" dirty="0">
                <a:latin typeface="Arial" charset="0"/>
                <a:ea typeface="ＭＳ Ｐゴシック" charset="0"/>
              </a:rPr>
              <a:t> is a specified number of personnel without an apparatus who are assembled for a task and who have a common leader.</a:t>
            </a:r>
          </a:p>
          <a:p>
            <a:pPr lvl="1"/>
            <a:r>
              <a:rPr lang="en-US" sz="1800" dirty="0">
                <a:latin typeface="Arial" charset="0"/>
                <a:ea typeface="ＭＳ Ｐゴシック" charset="0"/>
              </a:rPr>
              <a:t>A </a:t>
            </a:r>
            <a:r>
              <a:rPr lang="ja-JP" altLang="en-US" sz="1800" dirty="0">
                <a:latin typeface="Arial" charset="0"/>
                <a:ea typeface="ＭＳ Ｐゴシック" charset="0"/>
              </a:rPr>
              <a:t>“</a:t>
            </a:r>
            <a:r>
              <a:rPr lang="en-US" altLang="ja-JP" sz="1800" dirty="0">
                <a:latin typeface="Arial" charset="0"/>
                <a:ea typeface="ＭＳ Ｐゴシック" charset="0"/>
              </a:rPr>
              <a:t>single resource</a:t>
            </a:r>
            <a:r>
              <a:rPr lang="ja-JP" altLang="en-US" sz="1800" dirty="0">
                <a:latin typeface="Arial" charset="0"/>
                <a:ea typeface="ＭＳ Ｐゴシック" charset="0"/>
              </a:rPr>
              <a:t>”</a:t>
            </a:r>
            <a:r>
              <a:rPr lang="en-US" altLang="ja-JP" sz="1800" dirty="0">
                <a:latin typeface="Arial" charset="0"/>
                <a:ea typeface="ＭＳ Ｐゴシック" charset="0"/>
              </a:rPr>
              <a:t> could be an engine, squad, ladder truck, rescue crew, etc. </a:t>
            </a:r>
          </a:p>
          <a:p>
            <a:pPr lvl="1"/>
            <a:r>
              <a:rPr lang="en-US" sz="1800" dirty="0">
                <a:latin typeface="Arial" charset="0"/>
                <a:ea typeface="ＭＳ Ｐゴシック" charset="0"/>
              </a:rPr>
              <a:t>A </a:t>
            </a:r>
            <a:r>
              <a:rPr lang="ja-JP" altLang="en-US" sz="1800" dirty="0">
                <a:latin typeface="Arial" charset="0"/>
                <a:ea typeface="ＭＳ Ｐゴシック" charset="0"/>
              </a:rPr>
              <a:t>“</a:t>
            </a:r>
            <a:r>
              <a:rPr lang="en-US" altLang="ja-JP" sz="1800" dirty="0">
                <a:latin typeface="Arial" charset="0"/>
                <a:ea typeface="ＭＳ Ｐゴシック" charset="0"/>
              </a:rPr>
              <a:t>task force</a:t>
            </a:r>
            <a:r>
              <a:rPr lang="ja-JP" altLang="en-US" sz="1800" dirty="0">
                <a:latin typeface="Arial" charset="0"/>
                <a:ea typeface="ＭＳ Ｐゴシック" charset="0"/>
              </a:rPr>
              <a:t>”</a:t>
            </a:r>
            <a:r>
              <a:rPr lang="en-US" altLang="ja-JP" sz="1800" dirty="0">
                <a:latin typeface="Arial" charset="0"/>
                <a:ea typeface="ＭＳ Ｐゴシック" charset="0"/>
              </a:rPr>
              <a:t> is a group of any type or kind of resources, with common communications and a leader, temporarily assembled for special tactical missions.</a:t>
            </a:r>
          </a:p>
          <a:p>
            <a:pPr lvl="1"/>
            <a:r>
              <a:rPr lang="en-US" sz="1800" dirty="0">
                <a:latin typeface="Arial" charset="0"/>
                <a:ea typeface="ＭＳ Ｐゴシック" charset="0"/>
              </a:rPr>
              <a:t>A </a:t>
            </a:r>
            <a:r>
              <a:rPr lang="ja-JP" altLang="en-US" sz="1800" dirty="0">
                <a:latin typeface="Arial" charset="0"/>
                <a:ea typeface="ＭＳ Ｐゴシック" charset="0"/>
              </a:rPr>
              <a:t>“</a:t>
            </a:r>
            <a:r>
              <a:rPr lang="en-US" altLang="ja-JP" sz="1800" dirty="0">
                <a:latin typeface="Arial" charset="0"/>
                <a:ea typeface="ＭＳ Ｐゴシック" charset="0"/>
              </a:rPr>
              <a:t>strike team</a:t>
            </a:r>
            <a:r>
              <a:rPr lang="ja-JP" altLang="en-US" sz="1800" dirty="0">
                <a:latin typeface="Arial" charset="0"/>
                <a:ea typeface="ＭＳ Ｐゴシック" charset="0"/>
              </a:rPr>
              <a:t>”</a:t>
            </a:r>
            <a:r>
              <a:rPr lang="en-US" altLang="ja-JP" sz="1800" dirty="0">
                <a:latin typeface="Arial" charset="0"/>
                <a:ea typeface="ＭＳ Ｐゴシック" charset="0"/>
              </a:rPr>
              <a:t> is a specific number of the same kinds and type of resources with a common leader and common </a:t>
            </a:r>
            <a:r>
              <a:rPr lang="en-US" altLang="ja-JP" sz="1800" dirty="0" smtClean="0">
                <a:latin typeface="Arial" charset="0"/>
                <a:ea typeface="ＭＳ Ｐゴシック" charset="0"/>
              </a:rPr>
              <a:t>communications. </a:t>
            </a:r>
            <a:r>
              <a:rPr lang="en-US" altLang="ja-JP" sz="1800" dirty="0">
                <a:latin typeface="Arial" charset="0"/>
                <a:ea typeface="ＭＳ Ｐゴシック" charset="0"/>
              </a:rPr>
              <a:t>In other words the firefighter is a part of a resource within the ICS.</a:t>
            </a:r>
          </a:p>
          <a:p>
            <a:endParaRPr lang="en-US" dirty="0">
              <a:latin typeface="Arial" charset="0"/>
              <a:ea typeface="ＭＳ Ｐゴシック" charset="0"/>
              <a:cs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Incident Command System</a:t>
            </a:r>
          </a:p>
        </p:txBody>
      </p:sp>
      <p:sp>
        <p:nvSpPr>
          <p:cNvPr id="58370" name="Content Placeholder 2"/>
          <p:cNvSpPr>
            <a:spLocks noGrp="1"/>
          </p:cNvSpPr>
          <p:nvPr>
            <p:ph idx="1"/>
          </p:nvPr>
        </p:nvSpPr>
        <p:spPr/>
        <p:txBody>
          <a:bodyPr/>
          <a:lstStyle/>
          <a:p>
            <a:r>
              <a:rPr lang="en-US" dirty="0">
                <a:latin typeface="Arial" charset="0"/>
                <a:ea typeface="ＭＳ Ｐゴシック" charset="0"/>
                <a:cs typeface="ＭＳ Ｐゴシック" charset="0"/>
              </a:rPr>
              <a:t>When the resources for an incident have been identified, then the IC can set up </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divisions.</a:t>
            </a:r>
            <a:r>
              <a:rPr lang="ja-JP" altLang="en-US" dirty="0">
                <a:latin typeface="Arial" charset="0"/>
                <a:ea typeface="ＭＳ Ｐゴシック" charset="0"/>
                <a:cs typeface="ＭＳ Ｐゴシック" charset="0"/>
              </a:rPr>
              <a:t>”</a:t>
            </a:r>
            <a:endParaRPr lang="en-US" altLang="ja-JP" sz="1800" dirty="0">
              <a:latin typeface="Arial" charset="0"/>
              <a:ea typeface="ＭＳ Ｐゴシック" charset="0"/>
              <a:cs typeface="ＭＳ Ｐゴシック" charset="0"/>
            </a:endParaRPr>
          </a:p>
          <a:p>
            <a:pPr lvl="1"/>
            <a:r>
              <a:rPr lang="en-US" sz="2800" dirty="0">
                <a:latin typeface="Arial" charset="0"/>
                <a:ea typeface="ＭＳ Ｐゴシック" charset="0"/>
              </a:rPr>
              <a:t>A </a:t>
            </a:r>
            <a:r>
              <a:rPr lang="ja-JP" altLang="en-US" sz="2800" dirty="0">
                <a:latin typeface="Arial" charset="0"/>
                <a:ea typeface="ＭＳ Ｐゴシック" charset="0"/>
              </a:rPr>
              <a:t>“</a:t>
            </a:r>
            <a:r>
              <a:rPr lang="en-US" altLang="ja-JP" sz="2800" dirty="0">
                <a:latin typeface="Arial" charset="0"/>
                <a:ea typeface="ＭＳ Ｐゴシック" charset="0"/>
              </a:rPr>
              <a:t>division</a:t>
            </a:r>
            <a:r>
              <a:rPr lang="ja-JP" altLang="en-US" sz="2800" dirty="0">
                <a:latin typeface="Arial" charset="0"/>
                <a:ea typeface="ＭＳ Ｐゴシック" charset="0"/>
              </a:rPr>
              <a:t>”</a:t>
            </a:r>
            <a:r>
              <a:rPr lang="en-US" altLang="ja-JP" sz="2800" dirty="0">
                <a:latin typeface="Arial" charset="0"/>
                <a:ea typeface="ＭＳ Ｐゴシック" charset="0"/>
              </a:rPr>
              <a:t> is an organizational level responsible for operations within a specific geographical location at the incident, such as the interior of a building. </a:t>
            </a:r>
            <a:r>
              <a:rPr lang="en-US" altLang="ja-JP" sz="2800" dirty="0" smtClean="0">
                <a:latin typeface="Arial" charset="0"/>
                <a:ea typeface="ＭＳ Ｐゴシック" charset="0"/>
              </a:rPr>
              <a:t>The </a:t>
            </a:r>
            <a:r>
              <a:rPr lang="en-US" altLang="ja-JP" sz="2800" dirty="0">
                <a:latin typeface="Arial" charset="0"/>
                <a:ea typeface="ＭＳ Ｐゴシック" charset="0"/>
              </a:rPr>
              <a:t>firefighter may become part of a division.</a:t>
            </a:r>
            <a:endParaRPr lang="en-US" altLang="ja-JP" sz="1800" dirty="0">
              <a:latin typeface="Arial" charset="0"/>
              <a:ea typeface="ＭＳ Ｐゴシック" charset="0"/>
            </a:endParaRPr>
          </a:p>
          <a:p>
            <a:endParaRPr lang="en-US" dirty="0">
              <a:latin typeface="Arial" charset="0"/>
              <a:ea typeface="ＭＳ Ｐゴシック" charset="0"/>
              <a:cs typeface="ＭＳ Ｐゴシック"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Incident Command System</a:t>
            </a:r>
          </a:p>
        </p:txBody>
      </p:sp>
      <p:sp>
        <p:nvSpPr>
          <p:cNvPr id="59394" name="Content Placeholder 2"/>
          <p:cNvSpPr>
            <a:spLocks noGrp="1"/>
          </p:cNvSpPr>
          <p:nvPr>
            <p:ph idx="1"/>
          </p:nvPr>
        </p:nvSpPr>
        <p:spPr/>
        <p:txBody>
          <a:bodyPr/>
          <a:lstStyle/>
          <a:p>
            <a:r>
              <a:rPr lang="en-US" dirty="0">
                <a:latin typeface="Arial" charset="0"/>
                <a:ea typeface="ＭＳ Ｐゴシック" charset="0"/>
                <a:cs typeface="ＭＳ Ｐゴシック" charset="0"/>
              </a:rPr>
              <a:t>Firefighters might become a part of a  </a:t>
            </a:r>
            <a:r>
              <a:rPr lang="ja-JP" altLang="en-US">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group."</a:t>
            </a:r>
            <a:endParaRPr lang="en-US" altLang="ja-JP" sz="1800" dirty="0">
              <a:latin typeface="Arial" charset="0"/>
              <a:ea typeface="ＭＳ Ｐゴシック" charset="0"/>
              <a:cs typeface="ＭＳ Ｐゴシック" charset="0"/>
            </a:endParaRPr>
          </a:p>
          <a:p>
            <a:pPr lvl="1"/>
            <a:r>
              <a:rPr lang="en-US" sz="2800" dirty="0">
                <a:latin typeface="Arial" charset="0"/>
                <a:ea typeface="ＭＳ Ｐゴシック" charset="0"/>
              </a:rPr>
              <a:t>A </a:t>
            </a:r>
            <a:r>
              <a:rPr lang="ja-JP" altLang="en-US" sz="2800">
                <a:latin typeface="Arial" charset="0"/>
                <a:ea typeface="ＭＳ Ｐゴシック" charset="0"/>
              </a:rPr>
              <a:t>“</a:t>
            </a:r>
            <a:r>
              <a:rPr lang="en-US" altLang="ja-JP" sz="2800" dirty="0">
                <a:latin typeface="Arial" charset="0"/>
                <a:ea typeface="ＭＳ Ｐゴシック" charset="0"/>
              </a:rPr>
              <a:t>group</a:t>
            </a:r>
            <a:r>
              <a:rPr lang="ja-JP" altLang="en-US" sz="2800">
                <a:latin typeface="Arial" charset="0"/>
                <a:ea typeface="ＭＳ Ｐゴシック" charset="0"/>
              </a:rPr>
              <a:t>”</a:t>
            </a:r>
            <a:r>
              <a:rPr lang="en-US" altLang="ja-JP" sz="2800" dirty="0">
                <a:latin typeface="Arial" charset="0"/>
                <a:ea typeface="ＭＳ Ｐゴシック" charset="0"/>
              </a:rPr>
              <a:t> is an organizational level responsible for a specific function at an incident such as a </a:t>
            </a:r>
            <a:r>
              <a:rPr lang="ja-JP" altLang="en-US" sz="2800">
                <a:latin typeface="Arial" charset="0"/>
                <a:ea typeface="ＭＳ Ｐゴシック" charset="0"/>
              </a:rPr>
              <a:t>“</a:t>
            </a:r>
            <a:r>
              <a:rPr lang="en-US" altLang="ja-JP" sz="2800" dirty="0">
                <a:latin typeface="Arial" charset="0"/>
                <a:ea typeface="ＭＳ Ｐゴシック" charset="0"/>
              </a:rPr>
              <a:t>ventilation group</a:t>
            </a:r>
            <a:r>
              <a:rPr lang="ja-JP" altLang="en-US" sz="2800">
                <a:latin typeface="Arial" charset="0"/>
                <a:ea typeface="ＭＳ Ｐゴシック" charset="0"/>
              </a:rPr>
              <a:t>”</a:t>
            </a:r>
            <a:r>
              <a:rPr lang="en-US" altLang="ja-JP" sz="2800" dirty="0">
                <a:latin typeface="Arial" charset="0"/>
                <a:ea typeface="ＭＳ Ｐゴシック" charset="0"/>
              </a:rPr>
              <a:t> or </a:t>
            </a:r>
            <a:r>
              <a:rPr lang="ja-JP" altLang="en-US" sz="2800">
                <a:latin typeface="Arial" charset="0"/>
                <a:ea typeface="ＭＳ Ｐゴシック" charset="0"/>
              </a:rPr>
              <a:t>“</a:t>
            </a:r>
            <a:r>
              <a:rPr lang="en-US" altLang="ja-JP" sz="2800" dirty="0">
                <a:latin typeface="Arial" charset="0"/>
                <a:ea typeface="ＭＳ Ｐゴシック" charset="0"/>
              </a:rPr>
              <a:t>salvage group."</a:t>
            </a:r>
            <a:endParaRPr lang="en-US" altLang="ja-JP" sz="1800" dirty="0">
              <a:latin typeface="Arial" charset="0"/>
              <a:ea typeface="ＭＳ Ｐゴシック" charset="0"/>
            </a:endParaRPr>
          </a:p>
          <a:p>
            <a:endParaRPr lang="en-US" dirty="0">
              <a:latin typeface="Arial" charset="0"/>
              <a:ea typeface="ＭＳ Ｐゴシック" charset="0"/>
              <a:cs typeface="ＭＳ Ｐゴシック" charset="0"/>
            </a:endParaRPr>
          </a:p>
        </p:txBody>
      </p:sp>
      <p:pic>
        <p:nvPicPr>
          <p:cNvPr id="3" name="Picture 2" descr="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4419600"/>
            <a:ext cx="4572000" cy="2108200"/>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Incident Command System</a:t>
            </a:r>
          </a:p>
        </p:txBody>
      </p:sp>
      <p:sp>
        <p:nvSpPr>
          <p:cNvPr id="60418" name="Content Placeholder 2"/>
          <p:cNvSpPr>
            <a:spLocks noGrp="1"/>
          </p:cNvSpPr>
          <p:nvPr>
            <p:ph idx="1"/>
          </p:nvPr>
        </p:nvSpPr>
        <p:spPr>
          <a:xfrm>
            <a:off x="2362200" y="1066800"/>
            <a:ext cx="6477000" cy="3733800"/>
          </a:xfrm>
        </p:spPr>
        <p:txBody>
          <a:bodyPr/>
          <a:lstStyle/>
          <a:p>
            <a:r>
              <a:rPr lang="en-US" dirty="0">
                <a:latin typeface="Arial" charset="0"/>
                <a:ea typeface="ＭＳ Ｐゴシック" charset="0"/>
                <a:cs typeface="ＭＳ Ｐゴシック" charset="0"/>
              </a:rPr>
              <a:t>By using divisions and </a:t>
            </a:r>
            <a:r>
              <a:rPr lang="en-US" dirty="0" smtClean="0">
                <a:latin typeface="Arial" charset="0"/>
                <a:ea typeface="ＭＳ Ｐゴシック" charset="0"/>
                <a:cs typeface="ＭＳ Ｐゴシック" charset="0"/>
              </a:rPr>
              <a:t>groups, </a:t>
            </a:r>
            <a:r>
              <a:rPr lang="en-US" dirty="0">
                <a:latin typeface="Arial" charset="0"/>
                <a:ea typeface="ＭＳ Ｐゴシック" charset="0"/>
                <a:cs typeface="ＭＳ Ｐゴシック" charset="0"/>
              </a:rPr>
              <a:t>the IC can control tactical operations at the incident through </a:t>
            </a:r>
            <a:r>
              <a:rPr lang="en-US" dirty="0" smtClean="0">
                <a:latin typeface="Arial" charset="0"/>
                <a:ea typeface="ＭＳ Ｐゴシック" charset="0"/>
                <a:cs typeface="ＭＳ Ｐゴシック" charset="0"/>
              </a:rPr>
              <a:t>division / group </a:t>
            </a:r>
            <a:r>
              <a:rPr lang="en-US" dirty="0">
                <a:latin typeface="Arial" charset="0"/>
                <a:ea typeface="ＭＳ Ｐゴシック" charset="0"/>
                <a:cs typeface="ＭＳ Ｐゴシック" charset="0"/>
              </a:rPr>
              <a:t>supervisors.  </a:t>
            </a:r>
          </a:p>
          <a:p>
            <a:r>
              <a:rPr lang="en-US" dirty="0">
                <a:latin typeface="Arial" charset="0"/>
                <a:ea typeface="ＭＳ Ｐゴシック" charset="0"/>
                <a:cs typeface="ＭＳ Ｐゴシック" charset="0"/>
              </a:rPr>
              <a:t>This reduces the number of personnel the IC must deal with and provides for a better span of control with less confusion.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Incident Command System</a:t>
            </a:r>
          </a:p>
        </p:txBody>
      </p:sp>
      <p:sp>
        <p:nvSpPr>
          <p:cNvPr id="61442" name="Content Placeholder 2"/>
          <p:cNvSpPr>
            <a:spLocks noGrp="1"/>
          </p:cNvSpPr>
          <p:nvPr>
            <p:ph idx="1"/>
          </p:nvPr>
        </p:nvSpPr>
        <p:spPr/>
        <p:txBody>
          <a:bodyPr/>
          <a:lstStyle/>
          <a:p>
            <a:r>
              <a:rPr lang="en-US" dirty="0">
                <a:latin typeface="Arial" charset="0"/>
                <a:ea typeface="ＭＳ Ｐゴシック" charset="0"/>
                <a:cs typeface="ＭＳ Ｐゴシック" charset="0"/>
              </a:rPr>
              <a:t>When an incident becomes so large, that division and group leaders are too numerous. </a:t>
            </a:r>
            <a:r>
              <a:rPr lang="en-US" dirty="0" smtClean="0">
                <a:latin typeface="Arial" charset="0"/>
                <a:ea typeface="ＭＳ Ｐゴシック" charset="0"/>
                <a:cs typeface="ＭＳ Ｐゴシック" charset="0"/>
              </a:rPr>
              <a:t>A </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branch</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is then created to maintain the span of control. </a:t>
            </a:r>
            <a:endParaRPr lang="en-US" altLang="ja-JP" sz="1800" dirty="0">
              <a:latin typeface="Arial" charset="0"/>
              <a:ea typeface="ＭＳ Ｐゴシック" charset="0"/>
              <a:cs typeface="ＭＳ Ｐゴシック" charset="0"/>
            </a:endParaRPr>
          </a:p>
          <a:p>
            <a:pPr lvl="1"/>
            <a:r>
              <a:rPr lang="en-US" sz="2000" dirty="0">
                <a:latin typeface="Arial" charset="0"/>
                <a:ea typeface="ＭＳ Ｐゴシック" charset="0"/>
              </a:rPr>
              <a:t>A </a:t>
            </a:r>
            <a:r>
              <a:rPr lang="ja-JP" altLang="en-US" sz="2000" dirty="0">
                <a:latin typeface="Arial" charset="0"/>
                <a:ea typeface="ＭＳ Ｐゴシック" charset="0"/>
              </a:rPr>
              <a:t>“</a:t>
            </a:r>
            <a:r>
              <a:rPr lang="en-US" altLang="ja-JP" sz="2000" dirty="0">
                <a:latin typeface="Arial" charset="0"/>
                <a:ea typeface="ＭＳ Ｐゴシック" charset="0"/>
              </a:rPr>
              <a:t>branch</a:t>
            </a:r>
            <a:r>
              <a:rPr lang="ja-JP" altLang="en-US" sz="2000" dirty="0">
                <a:latin typeface="Arial" charset="0"/>
                <a:ea typeface="ＭＳ Ｐゴシック" charset="0"/>
              </a:rPr>
              <a:t>”</a:t>
            </a:r>
            <a:r>
              <a:rPr lang="en-US" altLang="ja-JP" sz="2000" dirty="0">
                <a:latin typeface="Arial" charset="0"/>
                <a:ea typeface="ＭＳ Ｐゴシック" charset="0"/>
              </a:rPr>
              <a:t> is an organizational level between the IC and the </a:t>
            </a:r>
            <a:r>
              <a:rPr lang="en-US" altLang="ja-JP" sz="2000" dirty="0" smtClean="0">
                <a:latin typeface="Arial" charset="0"/>
                <a:ea typeface="ＭＳ Ｐゴシック" charset="0"/>
              </a:rPr>
              <a:t>division / group </a:t>
            </a:r>
            <a:r>
              <a:rPr lang="en-US" altLang="ja-JP" sz="2000" dirty="0">
                <a:latin typeface="Arial" charset="0"/>
                <a:ea typeface="ＭＳ Ｐゴシック" charset="0"/>
              </a:rPr>
              <a:t>leaders, Operations, or Logistics. </a:t>
            </a:r>
          </a:p>
          <a:p>
            <a:pPr lvl="1"/>
            <a:r>
              <a:rPr lang="en-US" sz="2000" dirty="0">
                <a:latin typeface="Arial" charset="0"/>
                <a:ea typeface="ＭＳ Ｐゴシック" charset="0"/>
              </a:rPr>
              <a:t>A branch is responsible for implementing the portion of the incident action plan appropriate for that particular branch</a:t>
            </a:r>
            <a:r>
              <a:rPr lang="en-US" sz="2000" dirty="0" smtClean="0">
                <a:latin typeface="Arial" charset="0"/>
                <a:ea typeface="ＭＳ Ｐゴシック" charset="0"/>
              </a:rPr>
              <a:t>. </a:t>
            </a:r>
            <a:r>
              <a:rPr lang="en-US" sz="2000" dirty="0">
                <a:latin typeface="Arial" charset="0"/>
                <a:ea typeface="ＭＳ Ｐゴシック" charset="0"/>
              </a:rPr>
              <a:t>They are most commonly used in Operations or Logistics Sections.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Incident Command System</a:t>
            </a:r>
          </a:p>
        </p:txBody>
      </p:sp>
      <p:sp>
        <p:nvSpPr>
          <p:cNvPr id="62466" name="Content Placeholder 2"/>
          <p:cNvSpPr>
            <a:spLocks noGrp="1"/>
          </p:cNvSpPr>
          <p:nvPr>
            <p:ph idx="1"/>
          </p:nvPr>
        </p:nvSpPr>
        <p:spPr/>
        <p:txBody>
          <a:bodyPr/>
          <a:lstStyle/>
          <a:p>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Staging</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is a critical function of any type of incident</a:t>
            </a:r>
            <a:r>
              <a:rPr lang="en-US" altLang="ja-JP" dirty="0" smtClean="0">
                <a:latin typeface="Arial" charset="0"/>
                <a:ea typeface="ＭＳ Ｐゴシック" charset="0"/>
                <a:cs typeface="ＭＳ Ｐゴシック" charset="0"/>
              </a:rPr>
              <a:t>. </a:t>
            </a:r>
            <a:r>
              <a:rPr lang="en-US" altLang="ja-JP" dirty="0">
                <a:latin typeface="Arial" charset="0"/>
                <a:ea typeface="ＭＳ Ｐゴシック" charset="0"/>
                <a:cs typeface="ＭＳ Ｐゴシック" charset="0"/>
              </a:rPr>
              <a:t>It allows for the orderly deployment of resources from a nearby location.  </a:t>
            </a:r>
          </a:p>
          <a:p>
            <a:r>
              <a:rPr lang="en-US" dirty="0">
                <a:latin typeface="Arial" charset="0"/>
                <a:ea typeface="ＭＳ Ｐゴシック" charset="0"/>
                <a:cs typeface="ＭＳ Ｐゴシック" charset="0"/>
              </a:rPr>
              <a:t>On large operations staging will fall under the operations officer, otherwise the IC will control staging. </a:t>
            </a:r>
          </a:p>
        </p:txBody>
      </p:sp>
      <p:pic>
        <p:nvPicPr>
          <p:cNvPr id="3" name="Picture 2" descr="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4800600"/>
            <a:ext cx="5486400" cy="1155700"/>
          </a:xfrm>
          <a:prstGeom prst="rect">
            <a:avLst/>
          </a:prstGeom>
          <a:scene3d>
            <a:camera prst="orthographicFront"/>
            <a:lightRig rig="threePt" dir="t"/>
          </a:scene3d>
          <a:sp3d>
            <a:bevelT/>
          </a:sp3d>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Mission of the Fire Service</a:t>
            </a:r>
          </a:p>
        </p:txBody>
      </p:sp>
      <p:sp>
        <p:nvSpPr>
          <p:cNvPr id="8194" name="Content Placeholder 2"/>
          <p:cNvSpPr>
            <a:spLocks noGrp="1"/>
          </p:cNvSpPr>
          <p:nvPr>
            <p:ph idx="1"/>
          </p:nvPr>
        </p:nvSpPr>
        <p:spPr/>
        <p:txBody>
          <a:bodyPr/>
          <a:lstStyle/>
          <a:p>
            <a:r>
              <a:rPr lang="en-US" dirty="0">
                <a:latin typeface="Arial" charset="0"/>
                <a:ea typeface="ＭＳ Ｐゴシック" charset="0"/>
                <a:cs typeface="ＭＳ Ｐゴシック" charset="0"/>
              </a:rPr>
              <a:t>The mission of the fire service is to reduce and eventually eliminate deaths, injuries, and property damage due to fire. </a:t>
            </a:r>
          </a:p>
        </p:txBody>
      </p:sp>
      <p:pic>
        <p:nvPicPr>
          <p:cNvPr id="3" name="Picture 2"/>
          <p:cNvPicPr>
            <a:picLocks noChangeAspect="1"/>
          </p:cNvPicPr>
          <p:nvPr/>
        </p:nvPicPr>
        <p:blipFill>
          <a:blip r:embed="rId2">
            <a:alphaModFix amt="96000"/>
            <a:duotone>
              <a:prstClr val="black"/>
              <a:srgbClr val="D9C3A5">
                <a:tint val="50000"/>
                <a:satMod val="180000"/>
              </a:srgbClr>
            </a:duotone>
          </a:blip>
          <a:stretch>
            <a:fillRect/>
          </a:stretch>
        </p:blipFill>
        <p:spPr>
          <a:xfrm>
            <a:off x="3048000" y="3429000"/>
            <a:ext cx="4038600" cy="2702907"/>
          </a:xfrm>
          <a:prstGeom prst="rect">
            <a:avLst/>
          </a:prstGeom>
          <a:ln>
            <a:solidFill>
              <a:schemeClr val="bg2"/>
            </a:solidFill>
          </a:ln>
          <a:effectLst>
            <a:outerShdw blurRad="50800" dist="63500" dir="2700000" algn="tl" rotWithShape="0">
              <a:srgbClr val="0000FF">
                <a:alpha val="0"/>
              </a:srgbClr>
            </a:outerShdw>
          </a:effectLst>
          <a:scene3d>
            <a:camera prst="orthographicFront"/>
            <a:lightRig rig="threePt" dir="t"/>
          </a:scene3d>
          <a:sp3d>
            <a:bevelT w="63500"/>
          </a:sp3d>
        </p:spPr>
      </p:pic>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Allied Agencies</a:t>
            </a:r>
          </a:p>
        </p:txBody>
      </p:sp>
      <p:sp>
        <p:nvSpPr>
          <p:cNvPr id="63490" name="Content Placeholder 2"/>
          <p:cNvSpPr>
            <a:spLocks noGrp="1"/>
          </p:cNvSpPr>
          <p:nvPr>
            <p:ph idx="1"/>
          </p:nvPr>
        </p:nvSpPr>
        <p:spPr/>
        <p:txBody>
          <a:bodyPr/>
          <a:lstStyle/>
          <a:p>
            <a:r>
              <a:rPr lang="en-US" dirty="0">
                <a:latin typeface="Arial" charset="0"/>
                <a:ea typeface="ＭＳ Ｐゴシック" charset="0"/>
                <a:cs typeface="ＭＳ Ｐゴシック" charset="0"/>
              </a:rPr>
              <a:t>When an emergency occurs and the fire department responds, there may be a need for other types of agencies to respond as well.</a:t>
            </a:r>
          </a:p>
          <a:p>
            <a:pPr lvl="1"/>
            <a:r>
              <a:rPr lang="en-US" dirty="0">
                <a:latin typeface="Arial" charset="0"/>
                <a:ea typeface="ＭＳ Ｐゴシック" charset="0"/>
              </a:rPr>
              <a:t>EMS</a:t>
            </a:r>
          </a:p>
          <a:p>
            <a:pPr lvl="1"/>
            <a:r>
              <a:rPr lang="en-US" dirty="0">
                <a:latin typeface="Arial" charset="0"/>
                <a:ea typeface="ＭＳ Ｐゴシック" charset="0"/>
              </a:rPr>
              <a:t>Law Enforcement</a:t>
            </a:r>
          </a:p>
          <a:p>
            <a:pPr lvl="1"/>
            <a:r>
              <a:rPr lang="en-US" dirty="0">
                <a:latin typeface="Arial" charset="0"/>
                <a:ea typeface="ＭＳ Ｐゴシック" charset="0"/>
              </a:rPr>
              <a:t>Rescue Squad</a:t>
            </a:r>
          </a:p>
          <a:p>
            <a:pPr lvl="1"/>
            <a:r>
              <a:rPr lang="en-US" dirty="0">
                <a:latin typeface="Arial" charset="0"/>
                <a:ea typeface="ＭＳ Ｐゴシック" charset="0"/>
              </a:rPr>
              <a:t>ETC… </a:t>
            </a: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52500"/>
          </a:xfrm>
        </p:spPr>
        <p:txBody>
          <a:bodyPr/>
          <a:lstStyle/>
          <a:p>
            <a:pPr>
              <a:defRPr/>
            </a:pPr>
            <a:r>
              <a:rPr lang="en-US" dirty="0">
                <a:latin typeface="FrnkGothITC Hv BT" charset="0"/>
                <a:ea typeface="ＭＳ Ｐゴシック" charset="0"/>
                <a:cs typeface="ＭＳ Ｐゴシック" charset="0"/>
              </a:rPr>
              <a:t>Allied Agencies</a:t>
            </a:r>
          </a:p>
        </p:txBody>
      </p:sp>
      <p:sp>
        <p:nvSpPr>
          <p:cNvPr id="64514" name="Content Placeholder 2"/>
          <p:cNvSpPr>
            <a:spLocks noGrp="1"/>
          </p:cNvSpPr>
          <p:nvPr>
            <p:ph idx="1"/>
          </p:nvPr>
        </p:nvSpPr>
        <p:spPr/>
        <p:txBody>
          <a:bodyPr/>
          <a:lstStyle/>
          <a:p>
            <a:r>
              <a:rPr lang="en-US" dirty="0">
                <a:latin typeface="Arial" charset="0"/>
                <a:ea typeface="ＭＳ Ｐゴシック" charset="0"/>
                <a:cs typeface="ＭＳ Ｐゴシック" charset="0"/>
              </a:rPr>
              <a:t>All agencies that respond to an emergency must function within the framework of the Incident Command System.  </a:t>
            </a:r>
          </a:p>
          <a:p>
            <a:r>
              <a:rPr lang="en-US" dirty="0">
                <a:latin typeface="Arial" charset="0"/>
                <a:ea typeface="ＭＳ Ｐゴシック" charset="0"/>
                <a:cs typeface="ＭＳ Ｐゴシック" charset="0"/>
              </a:rPr>
              <a:t>The Incident Commander is responsible for all operational activity and therefore, is in control of or at least aware, of any operation being performed at the incident.</a:t>
            </a:r>
          </a:p>
          <a:p>
            <a:endParaRPr lang="en-US"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52500"/>
          </a:xfrm>
        </p:spPr>
        <p:txBody>
          <a:bodyPr/>
          <a:lstStyle/>
          <a:p>
            <a:pPr>
              <a:defRPr/>
            </a:pPr>
            <a:r>
              <a:rPr lang="en-US" dirty="0">
                <a:latin typeface="FrnkGothITC Hv BT" charset="0"/>
                <a:ea typeface="ＭＳ Ｐゴシック" charset="0"/>
                <a:cs typeface="ＭＳ Ｐゴシック" charset="0"/>
              </a:rPr>
              <a:t>Allied Agencies</a:t>
            </a:r>
          </a:p>
        </p:txBody>
      </p:sp>
      <p:sp>
        <p:nvSpPr>
          <p:cNvPr id="65538" name="Content Placeholder 2"/>
          <p:cNvSpPr>
            <a:spLocks noGrp="1"/>
          </p:cNvSpPr>
          <p:nvPr>
            <p:ph idx="1"/>
          </p:nvPr>
        </p:nvSpPr>
        <p:spPr/>
        <p:txBody>
          <a:bodyPr/>
          <a:lstStyle/>
          <a:p>
            <a:r>
              <a:rPr lang="en-US" dirty="0">
                <a:latin typeface="Arial" charset="0"/>
                <a:ea typeface="ＭＳ Ｐゴシック" charset="0"/>
                <a:cs typeface="ＭＳ Ｐゴシック" charset="0"/>
              </a:rPr>
              <a:t>When a large incident occurs involving multiple agencies, a liaison officer will be </a:t>
            </a:r>
            <a:r>
              <a:rPr lang="en-US" dirty="0" smtClean="0">
                <a:latin typeface="Arial" charset="0"/>
                <a:ea typeface="ＭＳ Ｐゴシック" charset="0"/>
                <a:cs typeface="ＭＳ Ｐゴシック" charset="0"/>
              </a:rPr>
              <a:t>used </a:t>
            </a:r>
            <a:r>
              <a:rPr lang="en-US" dirty="0">
                <a:latin typeface="Arial" charset="0"/>
                <a:ea typeface="ＭＳ Ｐゴシック" charset="0"/>
                <a:cs typeface="ＭＳ Ｐゴシック" charset="0"/>
              </a:rPr>
              <a:t>to coordinate between the IC and the agency representatives.  </a:t>
            </a:r>
          </a:p>
          <a:p>
            <a:r>
              <a:rPr lang="en-US" dirty="0">
                <a:latin typeface="Arial" charset="0"/>
                <a:ea typeface="ＭＳ Ｐゴシック" charset="0"/>
                <a:cs typeface="ＭＳ Ｐゴシック" charset="0"/>
              </a:rPr>
              <a:t>Liaison officers must be diplomatic when dealing with agencies unfamiliar with the ICS. </a:t>
            </a: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52500"/>
          </a:xfrm>
        </p:spPr>
        <p:txBody>
          <a:bodyPr/>
          <a:lstStyle/>
          <a:p>
            <a:pPr>
              <a:defRPr/>
            </a:pPr>
            <a:r>
              <a:rPr lang="en-US" dirty="0">
                <a:latin typeface="FrnkGothITC Hv BT" charset="0"/>
                <a:ea typeface="ＭＳ Ｐゴシック" charset="0"/>
                <a:cs typeface="ＭＳ Ｐゴシック" charset="0"/>
              </a:rPr>
              <a:t>Allied Agencies</a:t>
            </a:r>
          </a:p>
        </p:txBody>
      </p:sp>
      <p:sp>
        <p:nvSpPr>
          <p:cNvPr id="66562" name="Content Placeholder 2"/>
          <p:cNvSpPr>
            <a:spLocks noGrp="1"/>
          </p:cNvSpPr>
          <p:nvPr>
            <p:ph idx="1"/>
          </p:nvPr>
        </p:nvSpPr>
        <p:spPr>
          <a:xfrm>
            <a:off x="2362200" y="1066800"/>
            <a:ext cx="6553200" cy="4800600"/>
          </a:xfrm>
        </p:spPr>
        <p:txBody>
          <a:bodyPr/>
          <a:lstStyle/>
          <a:p>
            <a:r>
              <a:rPr lang="en-US" dirty="0">
                <a:latin typeface="Arial" charset="0"/>
                <a:ea typeface="ＭＳ Ｐゴシック" charset="0"/>
                <a:cs typeface="ＭＳ Ｐゴシック" charset="0"/>
              </a:rPr>
              <a:t>Local Agencies</a:t>
            </a:r>
          </a:p>
          <a:p>
            <a:pPr lvl="1"/>
            <a:r>
              <a:rPr lang="en-US" sz="2200" dirty="0">
                <a:latin typeface="Arial" charset="0"/>
                <a:ea typeface="ＭＳ Ｐゴシック" charset="0"/>
              </a:rPr>
              <a:t>Mutual Aid Fire Department Response (two or more departments responding together)</a:t>
            </a:r>
          </a:p>
          <a:p>
            <a:pPr lvl="1"/>
            <a:r>
              <a:rPr lang="en-US" sz="2200" dirty="0">
                <a:latin typeface="Arial" charset="0"/>
                <a:ea typeface="ＭＳ Ｐゴシック" charset="0"/>
              </a:rPr>
              <a:t>Emergency Medical Services</a:t>
            </a:r>
          </a:p>
          <a:p>
            <a:pPr lvl="1"/>
            <a:r>
              <a:rPr lang="en-US" sz="2200" dirty="0">
                <a:latin typeface="Arial" charset="0"/>
                <a:ea typeface="ＭＳ Ｐゴシック" charset="0"/>
              </a:rPr>
              <a:t>Rescue Squad</a:t>
            </a:r>
          </a:p>
          <a:p>
            <a:pPr lvl="1"/>
            <a:r>
              <a:rPr lang="en-US" sz="2200" dirty="0">
                <a:latin typeface="Arial" charset="0"/>
                <a:ea typeface="ＭＳ Ｐゴシック" charset="0"/>
              </a:rPr>
              <a:t>City and/or County Law Enforcement</a:t>
            </a:r>
          </a:p>
          <a:p>
            <a:pPr lvl="1"/>
            <a:r>
              <a:rPr lang="en-US" sz="2200" dirty="0">
                <a:latin typeface="Arial" charset="0"/>
                <a:ea typeface="ＭＳ Ｐゴシック" charset="0"/>
              </a:rPr>
              <a:t>County Health Department</a:t>
            </a:r>
          </a:p>
          <a:p>
            <a:pPr lvl="1"/>
            <a:r>
              <a:rPr lang="en-US" sz="2200" dirty="0">
                <a:latin typeface="Arial" charset="0"/>
                <a:ea typeface="ＭＳ Ｐゴシック" charset="0"/>
              </a:rPr>
              <a:t>Gas Company</a:t>
            </a:r>
          </a:p>
          <a:p>
            <a:pPr lvl="1"/>
            <a:r>
              <a:rPr lang="en-US" sz="2200" dirty="0">
                <a:latin typeface="Arial" charset="0"/>
                <a:ea typeface="ＭＳ Ｐゴシック" charset="0"/>
              </a:rPr>
              <a:t>Electrical </a:t>
            </a:r>
            <a:r>
              <a:rPr lang="en-US" sz="2200" dirty="0" smtClean="0">
                <a:latin typeface="Arial" charset="0"/>
                <a:ea typeface="ＭＳ Ｐゴシック" charset="0"/>
              </a:rPr>
              <a:t>Companies like </a:t>
            </a:r>
            <a:r>
              <a:rPr lang="en-US" sz="2200" dirty="0">
                <a:latin typeface="Arial" charset="0"/>
                <a:ea typeface="ＭＳ Ｐゴシック" charset="0"/>
              </a:rPr>
              <a:t>Duke Power, CP&amp;L</a:t>
            </a:r>
          </a:p>
          <a:p>
            <a:pPr lvl="1"/>
            <a:r>
              <a:rPr lang="en-US" sz="2200" dirty="0">
                <a:latin typeface="Arial" charset="0"/>
                <a:ea typeface="ＭＳ Ｐゴシック" charset="0"/>
              </a:rPr>
              <a:t>Private Industry (Haz Mat Incidents)</a:t>
            </a:r>
          </a:p>
          <a:p>
            <a:pPr lvl="1"/>
            <a:r>
              <a:rPr lang="en-US" sz="2200" dirty="0">
                <a:latin typeface="Arial" charset="0"/>
                <a:ea typeface="ＭＳ Ｐゴシック" charset="0"/>
              </a:rPr>
              <a:t>Construction Companies</a:t>
            </a:r>
          </a:p>
          <a:p>
            <a:pPr lvl="1"/>
            <a:endParaRPr lang="en-US" dirty="0">
              <a:latin typeface="Arial" charset="0"/>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Allied Agencies</a:t>
            </a:r>
          </a:p>
        </p:txBody>
      </p:sp>
      <p:sp>
        <p:nvSpPr>
          <p:cNvPr id="67586" name="Content Placeholder 2"/>
          <p:cNvSpPr>
            <a:spLocks noGrp="1"/>
          </p:cNvSpPr>
          <p:nvPr>
            <p:ph idx="1"/>
          </p:nvPr>
        </p:nvSpPr>
        <p:spPr/>
        <p:txBody>
          <a:bodyPr/>
          <a:lstStyle/>
          <a:p>
            <a:r>
              <a:rPr lang="en-US" dirty="0">
                <a:latin typeface="Arial" charset="0"/>
                <a:ea typeface="ＭＳ Ｐゴシック" charset="0"/>
                <a:cs typeface="ＭＳ Ｐゴシック" charset="0"/>
              </a:rPr>
              <a:t>State Agencies</a:t>
            </a:r>
          </a:p>
          <a:p>
            <a:pPr lvl="1"/>
            <a:r>
              <a:rPr lang="en-US" dirty="0">
                <a:latin typeface="Arial" charset="0"/>
                <a:ea typeface="ＭＳ Ｐゴシック" charset="0"/>
              </a:rPr>
              <a:t>NC Environmental Protection Agency</a:t>
            </a:r>
          </a:p>
          <a:p>
            <a:pPr lvl="1"/>
            <a:r>
              <a:rPr lang="en-US" dirty="0">
                <a:latin typeface="Arial" charset="0"/>
                <a:ea typeface="ＭＳ Ｐゴシック" charset="0"/>
              </a:rPr>
              <a:t>NC State Fire Marshal</a:t>
            </a:r>
          </a:p>
          <a:p>
            <a:pPr lvl="1"/>
            <a:r>
              <a:rPr lang="en-US" dirty="0">
                <a:latin typeface="Arial" charset="0"/>
                <a:ea typeface="ＭＳ Ｐゴシック" charset="0"/>
              </a:rPr>
              <a:t>NC State Bureau of Investigation</a:t>
            </a:r>
          </a:p>
          <a:p>
            <a:pPr lvl="1"/>
            <a:r>
              <a:rPr lang="en-US" dirty="0">
                <a:latin typeface="Arial" charset="0"/>
                <a:ea typeface="ＭＳ Ｐゴシック" charset="0"/>
              </a:rPr>
              <a:t>NC Highway Patrol</a:t>
            </a:r>
          </a:p>
          <a:p>
            <a:pPr lvl="1"/>
            <a:r>
              <a:rPr lang="en-US" dirty="0">
                <a:latin typeface="Arial" charset="0"/>
                <a:ea typeface="ＭＳ Ｐゴシック" charset="0"/>
              </a:rPr>
              <a:t>NC OSHA</a:t>
            </a:r>
          </a:p>
          <a:p>
            <a:pPr lvl="1"/>
            <a:r>
              <a:rPr lang="en-US" dirty="0">
                <a:latin typeface="Arial" charset="0"/>
                <a:ea typeface="ＭＳ Ｐゴシック" charset="0"/>
              </a:rPr>
              <a:t>NC Department of Transportation</a:t>
            </a:r>
          </a:p>
          <a:p>
            <a:pPr lvl="1"/>
            <a:r>
              <a:rPr lang="en-US" dirty="0">
                <a:latin typeface="Arial" charset="0"/>
                <a:ea typeface="ＭＳ Ｐゴシック" charset="0"/>
              </a:rPr>
              <a:t>NC Forest Service</a:t>
            </a:r>
          </a:p>
          <a:p>
            <a:pPr lvl="1"/>
            <a:r>
              <a:rPr lang="en-US" dirty="0">
                <a:latin typeface="Arial" charset="0"/>
                <a:ea typeface="ＭＳ Ｐゴシック" charset="0"/>
              </a:rPr>
              <a:t>NC Department Health</a:t>
            </a:r>
          </a:p>
          <a:p>
            <a:endParaRPr lang="en-US"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Allied Agencies</a:t>
            </a:r>
          </a:p>
        </p:txBody>
      </p:sp>
      <p:sp>
        <p:nvSpPr>
          <p:cNvPr id="68610" name="Content Placeholder 2"/>
          <p:cNvSpPr>
            <a:spLocks noGrp="1"/>
          </p:cNvSpPr>
          <p:nvPr>
            <p:ph idx="1"/>
          </p:nvPr>
        </p:nvSpPr>
        <p:spPr/>
        <p:txBody>
          <a:bodyPr/>
          <a:lstStyle/>
          <a:p>
            <a:r>
              <a:rPr lang="en-US" dirty="0">
                <a:latin typeface="Arial" charset="0"/>
                <a:ea typeface="ＭＳ Ｐゴシック" charset="0"/>
                <a:cs typeface="ＭＳ Ｐゴシック" charset="0"/>
              </a:rPr>
              <a:t>Federal Agencies</a:t>
            </a:r>
          </a:p>
          <a:p>
            <a:pPr lvl="1"/>
            <a:r>
              <a:rPr lang="en-US" sz="2000" dirty="0">
                <a:latin typeface="Arial" charset="0"/>
                <a:ea typeface="ＭＳ Ｐゴシック" charset="0"/>
              </a:rPr>
              <a:t>US Department of Alcohol, Tobacco and Firearms and Dangerous Explosives</a:t>
            </a:r>
          </a:p>
          <a:p>
            <a:pPr lvl="1"/>
            <a:r>
              <a:rPr lang="en-US" sz="2000" dirty="0">
                <a:latin typeface="Arial" charset="0"/>
                <a:ea typeface="ＭＳ Ｐゴシック" charset="0"/>
              </a:rPr>
              <a:t>Federal Bureau of Investigation</a:t>
            </a:r>
          </a:p>
          <a:p>
            <a:pPr lvl="1"/>
            <a:r>
              <a:rPr lang="en-US" sz="2000" dirty="0">
                <a:latin typeface="Arial" charset="0"/>
                <a:ea typeface="ＭＳ Ｐゴシック" charset="0"/>
              </a:rPr>
              <a:t>Environmental Protection Agency</a:t>
            </a:r>
          </a:p>
          <a:p>
            <a:pPr lvl="1"/>
            <a:r>
              <a:rPr lang="en-US" sz="2000" dirty="0">
                <a:latin typeface="Arial" charset="0"/>
                <a:ea typeface="ＭＳ Ｐゴシック" charset="0"/>
              </a:rPr>
              <a:t>OSHA</a:t>
            </a:r>
          </a:p>
          <a:p>
            <a:pPr lvl="1"/>
            <a:r>
              <a:rPr lang="en-US" sz="2000" dirty="0">
                <a:latin typeface="Arial" charset="0"/>
                <a:ea typeface="ＭＳ Ｐゴシック" charset="0"/>
              </a:rPr>
              <a:t>US Forestry Service</a:t>
            </a:r>
          </a:p>
          <a:p>
            <a:pPr lvl="1"/>
            <a:r>
              <a:rPr lang="en-US" sz="2000" dirty="0">
                <a:latin typeface="Arial" charset="0"/>
                <a:ea typeface="ＭＳ Ｐゴシック" charset="0"/>
              </a:rPr>
              <a:t>US Department of Transportation</a:t>
            </a:r>
          </a:p>
          <a:p>
            <a:pPr lvl="1"/>
            <a:r>
              <a:rPr lang="en-US" sz="2000" dirty="0">
                <a:latin typeface="Arial" charset="0"/>
                <a:ea typeface="ＭＳ Ｐゴシック" charset="0"/>
              </a:rPr>
              <a:t>US Coast Guard</a:t>
            </a:r>
          </a:p>
          <a:p>
            <a:pPr lvl="1"/>
            <a:r>
              <a:rPr lang="en-US" sz="2000" dirty="0">
                <a:latin typeface="Arial" charset="0"/>
                <a:ea typeface="ＭＳ Ｐゴシック" charset="0"/>
              </a:rPr>
              <a:t>Federal Aviation Administration</a:t>
            </a:r>
          </a:p>
          <a:p>
            <a:pPr lvl="1"/>
            <a:r>
              <a:rPr lang="en-US" sz="2000" dirty="0">
                <a:latin typeface="Arial" charset="0"/>
                <a:ea typeface="ＭＳ Ｐゴシック" charset="0"/>
              </a:rPr>
              <a:t>Nuclear Regulatory Commission</a:t>
            </a:r>
          </a:p>
          <a:p>
            <a:endParaRPr lang="en-US"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Review</a:t>
            </a:r>
          </a:p>
        </p:txBody>
      </p:sp>
      <p:sp>
        <p:nvSpPr>
          <p:cNvPr id="69634" name="Content Placeholder 2"/>
          <p:cNvSpPr>
            <a:spLocks noGrp="1"/>
          </p:cNvSpPr>
          <p:nvPr>
            <p:ph idx="1"/>
          </p:nvPr>
        </p:nvSpPr>
        <p:spPr/>
        <p:txBody>
          <a:bodyPr/>
          <a:lstStyle/>
          <a:p>
            <a:r>
              <a:rPr lang="en-US" dirty="0">
                <a:latin typeface="Arial" charset="0"/>
                <a:ea typeface="ＭＳ Ｐゴシック" charset="0"/>
                <a:cs typeface="ＭＳ Ｐゴシック" charset="0"/>
              </a:rPr>
              <a:t>Review the function of the fire department S.O.P.s and how they affect each individual firefighter within the organization.</a:t>
            </a:r>
          </a:p>
          <a:p>
            <a:r>
              <a:rPr lang="en-US" dirty="0" smtClean="0">
                <a:latin typeface="Arial" charset="0"/>
                <a:ea typeface="ＭＳ Ｐゴシック" charset="0"/>
                <a:cs typeface="ＭＳ Ｐゴシック" charset="0"/>
              </a:rPr>
              <a:t>Review </a:t>
            </a:r>
            <a:r>
              <a:rPr lang="en-US" dirty="0">
                <a:latin typeface="Arial" charset="0"/>
                <a:ea typeface="ＭＳ Ｐゴシック" charset="0"/>
                <a:cs typeface="ＭＳ Ｐゴシック" charset="0"/>
              </a:rPr>
              <a:t>the key points concerning the fire department rules and regulations, and how they govern the fire department personnel in day-to-day operations.</a:t>
            </a:r>
          </a:p>
          <a:p>
            <a:endParaRPr lang="en-US"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Review</a:t>
            </a:r>
          </a:p>
        </p:txBody>
      </p:sp>
      <p:sp>
        <p:nvSpPr>
          <p:cNvPr id="70658" name="Content Placeholder 2"/>
          <p:cNvSpPr>
            <a:spLocks noGrp="1"/>
          </p:cNvSpPr>
          <p:nvPr>
            <p:ph idx="1"/>
          </p:nvPr>
        </p:nvSpPr>
        <p:spPr/>
        <p:txBody>
          <a:bodyPr/>
          <a:lstStyle/>
          <a:p>
            <a:r>
              <a:rPr lang="en-US" dirty="0">
                <a:latin typeface="Arial" charset="0"/>
                <a:ea typeface="ＭＳ Ｐゴシック" charset="0"/>
                <a:cs typeface="ＭＳ Ｐゴシック" charset="0"/>
              </a:rPr>
              <a:t>Review and list the basic components of the ICS and reiterate the role of the Firefighter I within the ICS.</a:t>
            </a:r>
          </a:p>
          <a:p>
            <a:r>
              <a:rPr lang="en-US" dirty="0">
                <a:latin typeface="Arial" charset="0"/>
                <a:ea typeface="ＭＳ Ｐゴシック" charset="0"/>
                <a:cs typeface="ＭＳ Ｐゴシック" charset="0"/>
              </a:rPr>
              <a:t>Review the roles of outside agencies and their responsibilities within the ICS. </a:t>
            </a:r>
          </a:p>
        </p:txBody>
      </p:sp>
      <p:pic>
        <p:nvPicPr>
          <p:cNvPr id="3" name="Picture 2" descr="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4038600"/>
            <a:ext cx="5215209" cy="1828800"/>
          </a:xfrm>
          <a:prstGeom prst="rect">
            <a:avLst/>
          </a:prstGeom>
          <a:solidFill>
            <a:srgbClr val="FFFFFF">
              <a:shade val="85000"/>
            </a:srgbClr>
          </a:solidFill>
          <a:ln w="38100" cap="rnd" cmpd="sng">
            <a:solidFill>
              <a:schemeClr val="bg2"/>
            </a:solidFill>
          </a:ln>
          <a:effectLst>
            <a:outerShdw blurRad="50800" dist="38100" dir="5400000" algn="t" rotWithShape="0">
              <a:prstClr val="black">
                <a:alpha val="40000"/>
              </a:prstClr>
            </a:outerShdw>
          </a:effectLst>
          <a:scene3d>
            <a:camera prst="orthographicFront"/>
            <a:lightRig rig="twoPt" dir="t">
              <a:rot lat="0" lon="0" rev="7800000"/>
            </a:lightRig>
          </a:scene3d>
          <a:sp3d contourW="6350">
            <a:bevelT w="50800" h="16510" prst="relaxedInset"/>
            <a:contourClr>
              <a:srgbClr val="C0C0C0"/>
            </a:contourClr>
          </a:sp3d>
        </p:spPr>
      </p:pic>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Lesson Four Firefighter I</a:t>
            </a:r>
          </a:p>
        </p:txBody>
      </p:sp>
      <p:sp>
        <p:nvSpPr>
          <p:cNvPr id="71682" name="Content Placeholder 2"/>
          <p:cNvSpPr>
            <a:spLocks noGrp="1"/>
          </p:cNvSpPr>
          <p:nvPr>
            <p:ph idx="1"/>
          </p:nvPr>
        </p:nvSpPr>
        <p:spPr>
          <a:xfrm>
            <a:off x="2362200" y="1066800"/>
            <a:ext cx="6477000" cy="3505200"/>
          </a:xfrm>
        </p:spPr>
        <p:txBody>
          <a:bodyPr/>
          <a:lstStyle/>
          <a:p>
            <a:pPr>
              <a:buFont typeface="Monotype Sorts" charset="0"/>
              <a:buNone/>
            </a:pPr>
            <a:r>
              <a:rPr lang="en-US" b="1" dirty="0">
                <a:latin typeface="Arial" charset="0"/>
                <a:ea typeface="ＭＳ Ｐゴシック" charset="0"/>
                <a:cs typeface="ＭＳ Ｐゴシック" charset="0"/>
              </a:rPr>
              <a:t>TERMINAL </a:t>
            </a:r>
            <a:r>
              <a:rPr lang="en-US" b="1" dirty="0" smtClean="0">
                <a:latin typeface="Arial" charset="0"/>
                <a:ea typeface="ＭＳ Ｐゴシック" charset="0"/>
                <a:cs typeface="ＭＳ Ｐゴシック" charset="0"/>
              </a:rPr>
              <a:t>OBJECTIVE</a:t>
            </a:r>
          </a:p>
          <a:p>
            <a:pPr>
              <a:buFont typeface="Monotype Sorts" charset="0"/>
              <a:buNone/>
            </a:pPr>
            <a:endParaRPr lang="en-US" sz="1200" b="1"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The Firefighter I candidate shall correctly identify and define in writing their responsibilities in a fire department safety program and the elements of an incident personnel accountability system. </a:t>
            </a:r>
          </a:p>
        </p:txBody>
      </p:sp>
      <p:pic>
        <p:nvPicPr>
          <p:cNvPr id="3" name="Picture 2" descr="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4495800"/>
            <a:ext cx="3352800" cy="2223558"/>
          </a:xfrm>
          <a:prstGeom prst="rect">
            <a:avLst/>
          </a:prstGeom>
          <a:scene3d>
            <a:camera prst="orthographicFront"/>
            <a:lightRig rig="threePt" dir="t"/>
          </a:scene3d>
          <a:sp3d>
            <a:bevelT/>
          </a:sp3d>
        </p:spPr>
      </p:pic>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52500"/>
          </a:xfrm>
        </p:spPr>
        <p:txBody>
          <a:bodyPr/>
          <a:lstStyle/>
          <a:p>
            <a:pPr>
              <a:defRPr/>
            </a:pPr>
            <a:r>
              <a:rPr lang="en-US" dirty="0">
                <a:latin typeface="FrnkGothITC Hv BT" charset="0"/>
                <a:ea typeface="ＭＳ Ｐゴシック" charset="0"/>
                <a:cs typeface="ＭＳ Ｐゴシック" charset="0"/>
              </a:rPr>
              <a:t>Enabling Objectives</a:t>
            </a:r>
          </a:p>
        </p:txBody>
      </p:sp>
      <p:sp>
        <p:nvSpPr>
          <p:cNvPr id="72706" name="Content Placeholder 2"/>
          <p:cNvSpPr>
            <a:spLocks noGrp="1"/>
          </p:cNvSpPr>
          <p:nvPr>
            <p:ph idx="1"/>
          </p:nvPr>
        </p:nvSpPr>
        <p:spPr>
          <a:xfrm>
            <a:off x="2362200" y="1066800"/>
            <a:ext cx="6477000" cy="3810000"/>
          </a:xfrm>
        </p:spPr>
        <p:txBody>
          <a:bodyPr/>
          <a:lstStyle/>
          <a:p>
            <a:r>
              <a:rPr lang="en-US" dirty="0">
                <a:latin typeface="Arial" charset="0"/>
                <a:ea typeface="ＭＳ Ｐゴシック" charset="0"/>
                <a:cs typeface="ＭＳ Ｐゴシック" charset="0"/>
              </a:rPr>
              <a:t>The Firefighter I candidate shall correctly identify in writing the firefighter’s </a:t>
            </a:r>
            <a:r>
              <a:rPr lang="en-US" altLang="ja-JP" dirty="0">
                <a:latin typeface="Arial" charset="0"/>
                <a:ea typeface="ＭＳ Ｐゴシック" charset="0"/>
                <a:cs typeface="ＭＳ Ｐゴシック" charset="0"/>
              </a:rPr>
              <a:t>responsibilities in a fire department safety program</a:t>
            </a:r>
            <a:r>
              <a:rPr lang="en-US" altLang="ja-JP"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The Firefighter I candidate shall correctly identify in writing the elements of an incident personnel accountability system.</a:t>
            </a:r>
          </a:p>
          <a:p>
            <a:endParaRPr lang="en-US"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Technology</a:t>
            </a:r>
          </a:p>
        </p:txBody>
      </p:sp>
      <p:sp>
        <p:nvSpPr>
          <p:cNvPr id="9218" name="Content Placeholder 2"/>
          <p:cNvSpPr>
            <a:spLocks noGrp="1"/>
          </p:cNvSpPr>
          <p:nvPr>
            <p:ph idx="1"/>
          </p:nvPr>
        </p:nvSpPr>
        <p:spPr/>
        <p:txBody>
          <a:bodyPr/>
          <a:lstStyle/>
          <a:p>
            <a:r>
              <a:rPr lang="en-US" dirty="0">
                <a:latin typeface="Arial" charset="0"/>
                <a:ea typeface="ＭＳ Ｐゴシック" charset="0"/>
                <a:cs typeface="ＭＳ Ｐゴシック" charset="0"/>
              </a:rPr>
              <a:t>Technology </a:t>
            </a:r>
            <a:r>
              <a:rPr lang="en-US" dirty="0" smtClean="0">
                <a:latin typeface="Arial" charset="0"/>
                <a:ea typeface="ＭＳ Ｐゴシック" charset="0"/>
                <a:cs typeface="ＭＳ Ｐゴシック" charset="0"/>
              </a:rPr>
              <a:t>is on the advance and has </a:t>
            </a:r>
            <a:r>
              <a:rPr lang="en-US" dirty="0">
                <a:latin typeface="Arial" charset="0"/>
                <a:ea typeface="ＭＳ Ｐゴシック" charset="0"/>
                <a:cs typeface="ＭＳ Ｐゴシック" charset="0"/>
              </a:rPr>
              <a:t>proven to be a double </a:t>
            </a:r>
            <a:r>
              <a:rPr lang="en-US" dirty="0" smtClean="0">
                <a:latin typeface="Arial" charset="0"/>
                <a:ea typeface="ＭＳ Ｐゴシック" charset="0"/>
                <a:cs typeface="ＭＳ Ｐゴシック" charset="0"/>
              </a:rPr>
              <a:t>edged </a:t>
            </a:r>
            <a:r>
              <a:rPr lang="en-US" dirty="0">
                <a:latin typeface="Arial" charset="0"/>
                <a:ea typeface="ＭＳ Ｐゴシック" charset="0"/>
                <a:cs typeface="ＭＳ Ｐゴシック" charset="0"/>
              </a:rPr>
              <a:t>sword. </a:t>
            </a:r>
          </a:p>
          <a:p>
            <a:r>
              <a:rPr lang="en-US" dirty="0">
                <a:latin typeface="Arial" charset="0"/>
                <a:ea typeface="ＭＳ Ｐゴシック" charset="0"/>
                <a:cs typeface="ＭＳ Ｐゴシック" charset="0"/>
              </a:rPr>
              <a:t>Vast strides in the detection of fire and automatic extinguishing systems have greatly aided the fire service.  </a:t>
            </a:r>
          </a:p>
          <a:p>
            <a:endParaRPr lang="en-US" dirty="0">
              <a:latin typeface="Arial" charset="0"/>
              <a:ea typeface="ＭＳ Ｐゴシック" charset="0"/>
              <a:cs typeface="ＭＳ Ｐゴシック" charset="0"/>
            </a:endParaRPr>
          </a:p>
        </p:txBody>
      </p:sp>
      <p:pic>
        <p:nvPicPr>
          <p:cNvPr id="4" name="Picture 3" descr="P000189"/>
          <p:cNvPicPr>
            <a:picLocks noChangeAspect="1" noChangeArrowheads="1"/>
          </p:cNvPicPr>
          <p:nvPr/>
        </p:nvPicPr>
        <p:blipFill>
          <a:blip r:embed="rId2">
            <a:extLst>
              <a:ext uri="{28A0092B-C50C-407E-A947-70E740481C1C}">
                <a14:useLocalDpi xmlns:a14="http://schemas.microsoft.com/office/drawing/2010/main" val="0"/>
              </a:ext>
            </a:extLst>
          </a:blip>
          <a:srcRect l="42723" t="45000"/>
          <a:stretch>
            <a:fillRect/>
          </a:stretch>
        </p:blipFill>
        <p:spPr bwMode="auto">
          <a:xfrm>
            <a:off x="3276600" y="3886200"/>
            <a:ext cx="3581400" cy="2579581"/>
          </a:xfrm>
          <a:prstGeom prst="rect">
            <a:avLst/>
          </a:prstGeom>
          <a:noFill/>
          <a:ln>
            <a:noFill/>
          </a:ln>
          <a:effectLst>
            <a:outerShdw blurRad="50800" dist="38100" dir="2700000" algn="tl" rotWithShape="0">
              <a:prstClr val="black">
                <a:alpha val="40000"/>
              </a:prst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NFPA 1500</a:t>
            </a:r>
          </a:p>
        </p:txBody>
      </p:sp>
      <p:sp>
        <p:nvSpPr>
          <p:cNvPr id="73730" name="Content Placeholder 2"/>
          <p:cNvSpPr>
            <a:spLocks noGrp="1"/>
          </p:cNvSpPr>
          <p:nvPr>
            <p:ph idx="1"/>
          </p:nvPr>
        </p:nvSpPr>
        <p:spPr>
          <a:xfrm>
            <a:off x="2362200" y="1066800"/>
            <a:ext cx="6477000" cy="3810000"/>
          </a:xfrm>
        </p:spPr>
        <p:txBody>
          <a:bodyPr/>
          <a:lstStyle/>
          <a:p>
            <a:r>
              <a:rPr lang="en-US" sz="2400" dirty="0">
                <a:latin typeface="Arial" charset="0"/>
                <a:ea typeface="ＭＳ Ｐゴシック" charset="0"/>
                <a:cs typeface="ＭＳ Ｐゴシック" charset="0"/>
              </a:rPr>
              <a:t>NFPA 1500, Standard on Fire Department Occupational Safety and Health Program, was developed to provide a consensus standard for an occupational safety and health program for the fire service. </a:t>
            </a:r>
          </a:p>
          <a:p>
            <a:r>
              <a:rPr lang="en-US" sz="2400" dirty="0">
                <a:latin typeface="Arial" charset="0"/>
                <a:ea typeface="ＭＳ Ｐゴシック" charset="0"/>
                <a:cs typeface="ＭＳ Ｐゴシック" charset="0"/>
              </a:rPr>
              <a:t>The intent of this standard is to provide the framework for a safety and health program for a fire department or any type of organization providing similar services.</a:t>
            </a: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NFPA 1500</a:t>
            </a:r>
          </a:p>
        </p:txBody>
      </p:sp>
      <p:sp>
        <p:nvSpPr>
          <p:cNvPr id="74754" name="Content Placeholder 2"/>
          <p:cNvSpPr>
            <a:spLocks noGrp="1"/>
          </p:cNvSpPr>
          <p:nvPr>
            <p:ph idx="1"/>
          </p:nvPr>
        </p:nvSpPr>
        <p:spPr>
          <a:xfrm>
            <a:off x="2743200" y="1752600"/>
            <a:ext cx="6172200" cy="3733800"/>
          </a:xfrm>
        </p:spPr>
        <p:txBody>
          <a:bodyPr/>
          <a:lstStyle/>
          <a:p>
            <a:pPr>
              <a:buSzPct val="110000"/>
              <a:buFont typeface="Wingdings" charset="0"/>
              <a:buChar char="§"/>
            </a:pPr>
            <a:r>
              <a:rPr lang="en-US" dirty="0">
                <a:latin typeface="Arial" charset="0"/>
                <a:ea typeface="ＭＳ Ｐゴシック" charset="0"/>
                <a:cs typeface="ＭＳ Ｐゴシック" charset="0"/>
              </a:rPr>
              <a:t>This section places responsibility on the fire department to research, development, implement, and enforce an occupational safety and health program.  </a:t>
            </a:r>
          </a:p>
          <a:p>
            <a:r>
              <a:rPr lang="en-US" dirty="0">
                <a:latin typeface="Arial" charset="0"/>
                <a:ea typeface="ＭＳ Ｐゴシック" charset="0"/>
                <a:cs typeface="ＭＳ Ｐゴシック" charset="0"/>
              </a:rPr>
              <a:t>The program should be designed to recognize and reduce operational risks.</a:t>
            </a:r>
          </a:p>
        </p:txBody>
      </p:sp>
      <p:sp>
        <p:nvSpPr>
          <p:cNvPr id="74755" name="TextBox 2"/>
          <p:cNvSpPr txBox="1">
            <a:spLocks noChangeArrowheads="1"/>
          </p:cNvSpPr>
          <p:nvPr/>
        </p:nvSpPr>
        <p:spPr bwMode="auto">
          <a:xfrm>
            <a:off x="1524000" y="1219200"/>
            <a:ext cx="7131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dirty="0">
                <a:solidFill>
                  <a:schemeClr val="bg2"/>
                </a:solidFill>
                <a:latin typeface="Arial" charset="0"/>
              </a:rPr>
              <a:t>Chapter 4 – Section 4-4 Roles and Responsibilities</a:t>
            </a:r>
            <a:endParaRPr lang="en-US" dirty="0">
              <a:solidFill>
                <a:schemeClr val="bg2"/>
              </a:solidFill>
            </a:endParaRP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NFPA 1500</a:t>
            </a:r>
          </a:p>
        </p:txBody>
      </p:sp>
      <p:sp>
        <p:nvSpPr>
          <p:cNvPr id="75778" name="Content Placeholder 2"/>
          <p:cNvSpPr>
            <a:spLocks noGrp="1"/>
          </p:cNvSpPr>
          <p:nvPr>
            <p:ph idx="1"/>
          </p:nvPr>
        </p:nvSpPr>
        <p:spPr/>
        <p:txBody>
          <a:bodyPr/>
          <a:lstStyle/>
          <a:p>
            <a:r>
              <a:rPr lang="en-US" dirty="0">
                <a:latin typeface="Arial" charset="0"/>
                <a:ea typeface="ＭＳ Ｐゴシック" charset="0"/>
                <a:cs typeface="ＭＳ Ｐゴシック" charset="0"/>
              </a:rPr>
              <a:t>Each individual member of the fire department shall:</a:t>
            </a:r>
          </a:p>
          <a:p>
            <a:pPr lvl="1"/>
            <a:r>
              <a:rPr lang="en-US" dirty="0">
                <a:latin typeface="Arial" charset="0"/>
                <a:ea typeface="ＭＳ Ｐゴシック" charset="0"/>
              </a:rPr>
              <a:t>Cooperate.</a:t>
            </a:r>
          </a:p>
          <a:p>
            <a:pPr lvl="1"/>
            <a:r>
              <a:rPr lang="en-US" dirty="0">
                <a:latin typeface="Arial" charset="0"/>
                <a:ea typeface="ＭＳ Ｐゴシック" charset="0"/>
              </a:rPr>
              <a:t>Participate.</a:t>
            </a:r>
          </a:p>
          <a:p>
            <a:pPr lvl="1"/>
            <a:r>
              <a:rPr lang="en-US" dirty="0">
                <a:latin typeface="Arial" charset="0"/>
                <a:ea typeface="ＭＳ Ｐゴシック" charset="0"/>
              </a:rPr>
              <a:t>Comply with the provisions of the occupational safety and health program.</a:t>
            </a:r>
          </a:p>
          <a:p>
            <a:endParaRPr lang="en-US"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The Safety Program</a:t>
            </a:r>
          </a:p>
        </p:txBody>
      </p:sp>
      <p:sp>
        <p:nvSpPr>
          <p:cNvPr id="76802" name="Content Placeholder 2"/>
          <p:cNvSpPr>
            <a:spLocks noGrp="1"/>
          </p:cNvSpPr>
          <p:nvPr>
            <p:ph idx="1"/>
          </p:nvPr>
        </p:nvSpPr>
        <p:spPr/>
        <p:txBody>
          <a:bodyPr/>
          <a:lstStyle/>
          <a:p>
            <a:r>
              <a:rPr lang="en-US" dirty="0">
                <a:latin typeface="Arial" charset="0"/>
                <a:ea typeface="ＭＳ Ｐゴシック" charset="0"/>
                <a:cs typeface="ＭＳ Ｐゴシック" charset="0"/>
              </a:rPr>
              <a:t>The interrelationship between a safety program and the fire department relies on:</a:t>
            </a:r>
          </a:p>
          <a:p>
            <a:pPr lvl="1"/>
            <a:r>
              <a:rPr lang="en-US" sz="2000" u="sng" dirty="0">
                <a:latin typeface="Arial" charset="0"/>
                <a:ea typeface="ＭＳ Ｐゴシック" charset="0"/>
              </a:rPr>
              <a:t>Effectiveness of a safety program</a:t>
            </a:r>
            <a:r>
              <a:rPr lang="en-US" sz="2000" dirty="0">
                <a:latin typeface="Arial" charset="0"/>
                <a:ea typeface="ＭＳ Ｐゴシック" charset="0"/>
              </a:rPr>
              <a:t> depends upon it becoming an integral part of the total organization.</a:t>
            </a:r>
          </a:p>
          <a:p>
            <a:pPr lvl="1"/>
            <a:r>
              <a:rPr lang="en-US" sz="2000" u="sng" dirty="0">
                <a:latin typeface="Arial" charset="0"/>
                <a:ea typeface="ＭＳ Ｐゴシック" charset="0"/>
              </a:rPr>
              <a:t>A cooperative working relationship</a:t>
            </a:r>
            <a:r>
              <a:rPr lang="en-US" sz="2000" dirty="0">
                <a:latin typeface="Arial" charset="0"/>
                <a:ea typeface="ＭＳ Ｐゴシック" charset="0"/>
              </a:rPr>
              <a:t> must be established between the safety officer and line / staff functions. </a:t>
            </a:r>
            <a:r>
              <a:rPr lang="en-US" sz="2000" dirty="0" smtClean="0">
                <a:latin typeface="Arial" charset="0"/>
                <a:ea typeface="ＭＳ Ｐゴシック" charset="0"/>
              </a:rPr>
              <a:t>On </a:t>
            </a:r>
            <a:r>
              <a:rPr lang="en-US" sz="2000" dirty="0">
                <a:latin typeface="Arial" charset="0"/>
                <a:ea typeface="ＭＳ Ｐゴシック" charset="0"/>
              </a:rPr>
              <a:t>the fire ground, the safety officer reports to the incident commander.</a:t>
            </a:r>
          </a:p>
          <a:p>
            <a:pPr lvl="1"/>
            <a:r>
              <a:rPr lang="en-US" sz="2000" u="sng" dirty="0">
                <a:latin typeface="Arial" charset="0"/>
                <a:ea typeface="ＭＳ Ｐゴシック" charset="0"/>
              </a:rPr>
              <a:t>A proper attitude</a:t>
            </a:r>
            <a:r>
              <a:rPr lang="en-US" sz="2000" dirty="0">
                <a:latin typeface="Arial" charset="0"/>
                <a:ea typeface="ＭＳ Ｐゴシック" charset="0"/>
              </a:rPr>
              <a:t> of all personnel is critical for the success or failure of any safety program.</a:t>
            </a:r>
          </a:p>
          <a:p>
            <a:pPr lvl="1"/>
            <a:endParaRPr lang="en-US" dirty="0">
              <a:latin typeface="Arial" charset="0"/>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Safety Officer Responsibilities</a:t>
            </a:r>
          </a:p>
        </p:txBody>
      </p:sp>
      <p:sp>
        <p:nvSpPr>
          <p:cNvPr id="77826" name="Content Placeholder 2"/>
          <p:cNvSpPr>
            <a:spLocks noGrp="1"/>
          </p:cNvSpPr>
          <p:nvPr>
            <p:ph idx="1"/>
          </p:nvPr>
        </p:nvSpPr>
        <p:spPr/>
        <p:txBody>
          <a:bodyPr/>
          <a:lstStyle/>
          <a:p>
            <a:r>
              <a:rPr lang="en-US" sz="2400" dirty="0">
                <a:latin typeface="Arial" charset="0"/>
                <a:ea typeface="ＭＳ Ｐゴシック" charset="0"/>
                <a:cs typeface="ＭＳ Ｐゴシック" charset="0"/>
              </a:rPr>
              <a:t>Establish appropriate specifications for equipment.</a:t>
            </a:r>
          </a:p>
          <a:p>
            <a:r>
              <a:rPr lang="en-US" sz="2400" dirty="0">
                <a:latin typeface="Arial" charset="0"/>
                <a:ea typeface="ＭＳ Ｐゴシック" charset="0"/>
                <a:cs typeface="ＭＳ Ｐゴシック" charset="0"/>
              </a:rPr>
              <a:t>Secure required maintenance to keep facilities and equipment in safe order.</a:t>
            </a:r>
          </a:p>
          <a:p>
            <a:r>
              <a:rPr lang="en-US" sz="2400" dirty="0">
                <a:latin typeface="Arial" charset="0"/>
                <a:ea typeface="ＭＳ Ｐゴシック" charset="0"/>
                <a:cs typeface="ＭＳ Ｐゴシック" charset="0"/>
              </a:rPr>
              <a:t>Obtain budget appropriations to implement the safety program.</a:t>
            </a:r>
          </a:p>
          <a:p>
            <a:r>
              <a:rPr lang="en-US" sz="2400" dirty="0">
                <a:latin typeface="Arial" charset="0"/>
                <a:ea typeface="ＭＳ Ｐゴシック" charset="0"/>
                <a:cs typeface="ＭＳ Ｐゴシック" charset="0"/>
              </a:rPr>
              <a:t>Initiate medical programs.</a:t>
            </a:r>
          </a:p>
          <a:p>
            <a:r>
              <a:rPr lang="en-US" sz="2400" dirty="0">
                <a:latin typeface="Arial" charset="0"/>
                <a:ea typeface="ＭＳ Ｐゴシック" charset="0"/>
                <a:cs typeface="ＭＳ Ｐゴシック" charset="0"/>
              </a:rPr>
              <a:t>Have a solid working relationship with the training officers so that safety standards and procedures become an integral part of all training exercises.</a:t>
            </a:r>
          </a:p>
          <a:p>
            <a:endParaRPr lang="en-US"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Impact of Firefighter Injuries</a:t>
            </a:r>
          </a:p>
        </p:txBody>
      </p:sp>
      <p:sp>
        <p:nvSpPr>
          <p:cNvPr id="78850" name="Content Placeholder 2"/>
          <p:cNvSpPr>
            <a:spLocks noGrp="1"/>
          </p:cNvSpPr>
          <p:nvPr>
            <p:ph idx="1"/>
          </p:nvPr>
        </p:nvSpPr>
        <p:spPr/>
        <p:txBody>
          <a:bodyPr/>
          <a:lstStyle/>
          <a:p>
            <a:r>
              <a:rPr lang="en-US" sz="2400" dirty="0">
                <a:latin typeface="Arial" charset="0"/>
                <a:ea typeface="ＭＳ Ｐゴシック" charset="0"/>
                <a:cs typeface="ＭＳ Ｐゴシック" charset="0"/>
              </a:rPr>
              <a:t>Loss of firefighter service. </a:t>
            </a:r>
          </a:p>
          <a:p>
            <a:r>
              <a:rPr lang="en-US" sz="2400" dirty="0">
                <a:latin typeface="Arial" charset="0"/>
                <a:ea typeface="ＭＳ Ｐゴシック" charset="0"/>
                <a:cs typeface="ＭＳ Ｐゴシック" charset="0"/>
              </a:rPr>
              <a:t>Re-assignment of personnel to accomplish duties.</a:t>
            </a:r>
          </a:p>
          <a:p>
            <a:r>
              <a:rPr lang="en-US" sz="2400" dirty="0">
                <a:latin typeface="Arial" charset="0"/>
                <a:ea typeface="ＭＳ Ｐゴシック" charset="0"/>
                <a:cs typeface="ＭＳ Ｐゴシック" charset="0"/>
              </a:rPr>
              <a:t>Increased workload stress of on scene personnel.</a:t>
            </a:r>
          </a:p>
          <a:p>
            <a:r>
              <a:rPr lang="en-US" sz="2400" dirty="0">
                <a:latin typeface="Arial" charset="0"/>
                <a:ea typeface="ＭＳ Ｐゴシック" charset="0"/>
                <a:cs typeface="ＭＳ Ｐゴシック" charset="0"/>
              </a:rPr>
              <a:t>Reduction in operating resources.</a:t>
            </a:r>
          </a:p>
          <a:p>
            <a:r>
              <a:rPr lang="en-US" sz="2400" dirty="0">
                <a:latin typeface="Arial" charset="0"/>
                <a:ea typeface="ＭＳ Ｐゴシック" charset="0"/>
                <a:cs typeface="ＭＳ Ｐゴシック" charset="0"/>
              </a:rPr>
              <a:t>Emotional factors.</a:t>
            </a:r>
          </a:p>
          <a:p>
            <a:r>
              <a:rPr lang="en-US" sz="2400" dirty="0">
                <a:latin typeface="Arial" charset="0"/>
                <a:ea typeface="ＭＳ Ｐゴシック" charset="0"/>
                <a:cs typeface="ＭＳ Ｐゴシック" charset="0"/>
              </a:rPr>
              <a:t>Disability retirement.</a:t>
            </a:r>
          </a:p>
          <a:p>
            <a:r>
              <a:rPr lang="en-US" sz="2400" dirty="0" smtClean="0">
                <a:latin typeface="Arial" charset="0"/>
                <a:ea typeface="ＭＳ Ｐゴシック" charset="0"/>
                <a:cs typeface="ＭＳ Ｐゴシック" charset="0"/>
              </a:rPr>
              <a:t>Workers’ </a:t>
            </a:r>
            <a:r>
              <a:rPr lang="en-US" altLang="ja-JP" sz="2400" dirty="0" smtClean="0">
                <a:latin typeface="Arial" charset="0"/>
                <a:ea typeface="ＭＳ Ｐゴシック" charset="0"/>
                <a:cs typeface="ＭＳ Ｐゴシック" charset="0"/>
              </a:rPr>
              <a:t>compensation</a:t>
            </a:r>
            <a:r>
              <a:rPr lang="en-US" altLang="ja-JP" sz="2400" dirty="0">
                <a:latin typeface="Arial" charset="0"/>
                <a:ea typeface="ＭＳ Ｐゴシック" charset="0"/>
                <a:cs typeface="ＭＳ Ｐゴシック" charset="0"/>
              </a:rPr>
              <a:t>.</a:t>
            </a:r>
          </a:p>
          <a:p>
            <a:r>
              <a:rPr lang="en-US" sz="2400" dirty="0">
                <a:latin typeface="Arial" charset="0"/>
                <a:ea typeface="ＭＳ Ｐゴシック" charset="0"/>
                <a:cs typeface="ＭＳ Ｐゴシック" charset="0"/>
              </a:rPr>
              <a:t>Insurance (medical, life).</a:t>
            </a:r>
          </a:p>
          <a:p>
            <a:r>
              <a:rPr lang="en-US" sz="2400" dirty="0">
                <a:latin typeface="Arial" charset="0"/>
                <a:ea typeface="ＭＳ Ｐゴシック" charset="0"/>
                <a:cs typeface="ＭＳ Ｐゴシック" charset="0"/>
              </a:rPr>
              <a:t>Low morale (frequent injuries).</a:t>
            </a:r>
          </a:p>
          <a:p>
            <a:endParaRPr lang="en-US"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Personnel Accountability</a:t>
            </a:r>
          </a:p>
        </p:txBody>
      </p:sp>
      <p:sp>
        <p:nvSpPr>
          <p:cNvPr id="79874" name="Content Placeholder 2"/>
          <p:cNvSpPr>
            <a:spLocks noGrp="1"/>
          </p:cNvSpPr>
          <p:nvPr>
            <p:ph idx="1"/>
          </p:nvPr>
        </p:nvSpPr>
        <p:spPr/>
        <p:txBody>
          <a:bodyPr/>
          <a:lstStyle/>
          <a:p>
            <a:r>
              <a:rPr lang="en-US" dirty="0">
                <a:latin typeface="Arial" charset="0"/>
                <a:ea typeface="ＭＳ Ｐゴシック" charset="0"/>
                <a:cs typeface="ＭＳ Ｐゴシック" charset="0"/>
              </a:rPr>
              <a:t>Every fire department should develop a personnel accountability system to encompass the following:</a:t>
            </a:r>
          </a:p>
          <a:p>
            <a:pPr lvl="1"/>
            <a:r>
              <a:rPr lang="en-US" sz="2800" dirty="0" smtClean="0">
                <a:latin typeface="Arial" charset="0"/>
                <a:ea typeface="ＭＳ Ｐゴシック" charset="0"/>
              </a:rPr>
              <a:t>Standardized system.</a:t>
            </a:r>
            <a:endParaRPr lang="en-US" sz="1800" dirty="0">
              <a:latin typeface="Arial" charset="0"/>
              <a:ea typeface="ＭＳ Ｐゴシック" charset="0"/>
            </a:endParaRPr>
          </a:p>
          <a:p>
            <a:pPr lvl="1"/>
            <a:r>
              <a:rPr lang="en-US" sz="2800" dirty="0" smtClean="0">
                <a:latin typeface="Arial" charset="0"/>
                <a:ea typeface="ＭＳ Ｐゴシック" charset="0"/>
              </a:rPr>
              <a:t>Be usable </a:t>
            </a:r>
            <a:r>
              <a:rPr lang="en-US" sz="2800" dirty="0">
                <a:latin typeface="Arial" charset="0"/>
                <a:ea typeface="ＭＳ Ｐゴシック" charset="0"/>
              </a:rPr>
              <a:t>at every incident.</a:t>
            </a:r>
            <a:endParaRPr lang="en-US" sz="1800" dirty="0">
              <a:latin typeface="Arial" charset="0"/>
              <a:ea typeface="ＭＳ Ｐゴシック" charset="0"/>
            </a:endParaRPr>
          </a:p>
          <a:p>
            <a:pPr lvl="1"/>
            <a:r>
              <a:rPr lang="en-US" sz="2800" dirty="0">
                <a:latin typeface="Arial" charset="0"/>
                <a:ea typeface="ＭＳ Ｐゴシック" charset="0"/>
              </a:rPr>
              <a:t>All </a:t>
            </a:r>
            <a:r>
              <a:rPr lang="en-US" sz="2800" dirty="0" smtClean="0">
                <a:latin typeface="Arial" charset="0"/>
                <a:ea typeface="ＭＳ Ｐゴシック" charset="0"/>
              </a:rPr>
              <a:t>personnel must be </a:t>
            </a:r>
            <a:r>
              <a:rPr lang="en-US" sz="2800" dirty="0">
                <a:latin typeface="Arial" charset="0"/>
                <a:ea typeface="ＭＳ Ｐゴシック" charset="0"/>
              </a:rPr>
              <a:t>familiar with the system.</a:t>
            </a:r>
            <a:r>
              <a:rPr lang="en-US" sz="1800" dirty="0">
                <a:latin typeface="Arial" charset="0"/>
                <a:ea typeface="ＭＳ Ｐゴシック" charset="0"/>
              </a:rPr>
              <a:t> </a:t>
            </a:r>
          </a:p>
          <a:p>
            <a:pPr lvl="1"/>
            <a:r>
              <a:rPr lang="en-US" sz="2800" dirty="0" smtClean="0">
                <a:latin typeface="Arial" charset="0"/>
                <a:ea typeface="ＭＳ Ｐゴシック" charset="0"/>
              </a:rPr>
              <a:t>Emphasize its importance </a:t>
            </a:r>
            <a:r>
              <a:rPr lang="en-US" sz="2800" dirty="0">
                <a:latin typeface="Arial" charset="0"/>
                <a:ea typeface="ＭＳ Ｐゴシック" charset="0"/>
              </a:rPr>
              <a:t>in the event of a serious </a:t>
            </a:r>
            <a:r>
              <a:rPr lang="en-US" sz="2800" dirty="0" smtClean="0">
                <a:latin typeface="Arial" charset="0"/>
                <a:ea typeface="ＭＳ Ｐゴシック" charset="0"/>
              </a:rPr>
              <a:t>incident </a:t>
            </a:r>
            <a:r>
              <a:rPr lang="en-US" sz="2800" dirty="0">
                <a:latin typeface="Arial" charset="0"/>
                <a:ea typeface="ＭＳ Ｐゴシック" charset="0"/>
              </a:rPr>
              <a:t>or structural collapse.</a:t>
            </a:r>
            <a:endParaRPr lang="en-US" sz="1800" dirty="0">
              <a:latin typeface="Arial" charset="0"/>
              <a:ea typeface="ＭＳ Ｐゴシック" charset="0"/>
            </a:endParaRPr>
          </a:p>
          <a:p>
            <a:endParaRPr lang="en-US"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Personnel Accountability</a:t>
            </a:r>
          </a:p>
        </p:txBody>
      </p:sp>
      <p:sp>
        <p:nvSpPr>
          <p:cNvPr id="80898" name="Content Placeholder 2"/>
          <p:cNvSpPr>
            <a:spLocks noGrp="1"/>
          </p:cNvSpPr>
          <p:nvPr>
            <p:ph idx="1"/>
          </p:nvPr>
        </p:nvSpPr>
        <p:spPr/>
        <p:txBody>
          <a:bodyPr/>
          <a:lstStyle/>
          <a:p>
            <a:r>
              <a:rPr lang="en-US" dirty="0">
                <a:latin typeface="Arial" charset="0"/>
                <a:ea typeface="ＭＳ Ｐゴシック" charset="0"/>
                <a:cs typeface="ＭＳ Ｐゴシック" charset="0"/>
              </a:rPr>
              <a:t>There are a variety of accountability systems on the market.</a:t>
            </a:r>
          </a:p>
          <a:p>
            <a:pPr lvl="1"/>
            <a:r>
              <a:rPr lang="en-US" dirty="0">
                <a:latin typeface="Arial" charset="0"/>
                <a:ea typeface="ＭＳ Ｐゴシック" charset="0"/>
              </a:rPr>
              <a:t>Tag Systems</a:t>
            </a:r>
          </a:p>
          <a:p>
            <a:pPr lvl="1"/>
            <a:r>
              <a:rPr lang="en-US" dirty="0">
                <a:latin typeface="Arial" charset="0"/>
                <a:ea typeface="ＭＳ Ｐゴシック" charset="0"/>
              </a:rPr>
              <a:t>Passport systems</a:t>
            </a:r>
          </a:p>
          <a:p>
            <a:r>
              <a:rPr lang="en-US" dirty="0">
                <a:latin typeface="Arial" charset="0"/>
                <a:ea typeface="ＭＳ Ｐゴシック" charset="0"/>
                <a:cs typeface="ＭＳ Ｐゴシック" charset="0"/>
              </a:rPr>
              <a:t>Fire departments should assure that their system can be integrated with the systems used by mutual /automatic aid departments.</a:t>
            </a:r>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Review</a:t>
            </a:r>
          </a:p>
        </p:txBody>
      </p:sp>
      <p:sp>
        <p:nvSpPr>
          <p:cNvPr id="81922" name="Content Placeholder 2"/>
          <p:cNvSpPr>
            <a:spLocks noGrp="1"/>
          </p:cNvSpPr>
          <p:nvPr>
            <p:ph idx="1"/>
          </p:nvPr>
        </p:nvSpPr>
        <p:spPr/>
        <p:txBody>
          <a:bodyPr/>
          <a:lstStyle/>
          <a:p>
            <a:r>
              <a:rPr lang="en-US" dirty="0">
                <a:latin typeface="Arial" charset="0"/>
                <a:ea typeface="ＭＳ Ｐゴシック" charset="0"/>
                <a:cs typeface="ＭＳ Ｐゴシック" charset="0"/>
              </a:rPr>
              <a:t>Review the responsibilities of the firefighter as </a:t>
            </a:r>
            <a:r>
              <a:rPr lang="en-US" dirty="0" smtClean="0">
                <a:latin typeface="Arial" charset="0"/>
                <a:ea typeface="ＭＳ Ｐゴシック" charset="0"/>
                <a:cs typeface="ＭＳ Ｐゴシック" charset="0"/>
              </a:rPr>
              <a:t>defined </a:t>
            </a:r>
            <a:r>
              <a:rPr lang="en-US" dirty="0">
                <a:latin typeface="Arial" charset="0"/>
                <a:ea typeface="ＭＳ Ｐゴシック" charset="0"/>
                <a:cs typeface="ＭＳ Ｐゴシック" charset="0"/>
              </a:rPr>
              <a:t>by the NFPA 1500 standard and how these responsibilities are addressed within </a:t>
            </a:r>
            <a:r>
              <a:rPr lang="en-US" dirty="0" smtClean="0">
                <a:latin typeface="Arial" charset="0"/>
                <a:ea typeface="ＭＳ Ｐゴシック" charset="0"/>
                <a:cs typeface="ＭＳ Ｐゴシック" charset="0"/>
              </a:rPr>
              <a:t>the </a:t>
            </a:r>
            <a:r>
              <a:rPr lang="en-US" dirty="0">
                <a:latin typeface="Arial" charset="0"/>
                <a:ea typeface="ＭＳ Ｐゴシック" charset="0"/>
                <a:cs typeface="ＭＳ Ｐゴシック" charset="0"/>
              </a:rPr>
              <a:t>respective fire departments.</a:t>
            </a:r>
          </a:p>
          <a:p>
            <a:pPr>
              <a:buFont typeface="Monotype Sorts" charset="0"/>
              <a:buNone/>
            </a:pPr>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Review the importance of using a personnel accountability system and review the various systems in use.</a:t>
            </a:r>
          </a:p>
          <a:p>
            <a:endParaRPr lang="en-US"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Lesson Five Firefighter I</a:t>
            </a:r>
          </a:p>
        </p:txBody>
      </p:sp>
      <p:sp>
        <p:nvSpPr>
          <p:cNvPr id="82946" name="Content Placeholder 2"/>
          <p:cNvSpPr>
            <a:spLocks noGrp="1"/>
          </p:cNvSpPr>
          <p:nvPr>
            <p:ph idx="1"/>
          </p:nvPr>
        </p:nvSpPr>
        <p:spPr/>
        <p:txBody>
          <a:bodyPr/>
          <a:lstStyle/>
          <a:p>
            <a:pPr>
              <a:buFont typeface="Monotype Sorts" charset="0"/>
              <a:buNone/>
            </a:pPr>
            <a:r>
              <a:rPr lang="en-US" b="1" dirty="0">
                <a:latin typeface="Arial" charset="0"/>
                <a:ea typeface="ＭＳ Ｐゴシック" charset="0"/>
                <a:cs typeface="ＭＳ Ｐゴシック" charset="0"/>
              </a:rPr>
              <a:t>TERMINAL </a:t>
            </a:r>
            <a:r>
              <a:rPr lang="en-US" b="1" dirty="0" smtClean="0">
                <a:latin typeface="Arial" charset="0"/>
                <a:ea typeface="ＭＳ Ｐゴシック" charset="0"/>
                <a:cs typeface="ＭＳ Ｐゴシック" charset="0"/>
              </a:rPr>
              <a:t>OBJECTIVE</a:t>
            </a:r>
          </a:p>
          <a:p>
            <a:pPr>
              <a:buFont typeface="Monotype Sorts" charset="0"/>
              <a:buNone/>
            </a:pPr>
            <a:endParaRPr lang="en-US" sz="1200" b="1"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The Firefighter I candidate, when given a written exam, shall correctly identify and describe in writing dangerous building conditions created by fire and list techniques used in maintaining orientation. </a:t>
            </a:r>
          </a:p>
        </p:txBody>
      </p:sp>
      <p:pic>
        <p:nvPicPr>
          <p:cNvPr id="3" name="Picture 2" descr="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4495800"/>
            <a:ext cx="1995860" cy="2221992"/>
          </a:xfrm>
          <a:prstGeom prst="rect">
            <a:avLst/>
          </a:prstGeom>
          <a:effectLst>
            <a:outerShdw blurRad="50800" dist="38100" dir="2700000" algn="tl" rotWithShape="0">
              <a:prstClr val="black">
                <a:alpha val="40000"/>
              </a:prstClr>
            </a:outerShdw>
          </a:effectLst>
          <a:scene3d>
            <a:camera prst="orthographicFront"/>
            <a:lightRig rig="threePt" dir="t"/>
          </a:scene3d>
          <a:sp3d>
            <a:bevelT/>
          </a:sp3d>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Technology</a:t>
            </a:r>
          </a:p>
        </p:txBody>
      </p:sp>
      <p:sp>
        <p:nvSpPr>
          <p:cNvPr id="10242" name="Content Placeholder 2"/>
          <p:cNvSpPr>
            <a:spLocks noGrp="1"/>
          </p:cNvSpPr>
          <p:nvPr>
            <p:ph idx="1"/>
          </p:nvPr>
        </p:nvSpPr>
        <p:spPr/>
        <p:txBody>
          <a:bodyPr/>
          <a:lstStyle/>
          <a:p>
            <a:r>
              <a:rPr lang="en-US" dirty="0">
                <a:latin typeface="Arial" charset="0"/>
                <a:ea typeface="ＭＳ Ｐゴシック" charset="0"/>
                <a:cs typeface="ＭＳ Ｐゴシック" charset="0"/>
              </a:rPr>
              <a:t>On the other hand, the preponderance of petrochemical products has greatly intensified the overall fire problem.  </a:t>
            </a:r>
          </a:p>
          <a:p>
            <a:r>
              <a:rPr lang="en-US" dirty="0">
                <a:latin typeface="Arial" charset="0"/>
                <a:ea typeface="ＭＳ Ｐゴシック" charset="0"/>
                <a:cs typeface="ＭＳ Ｐゴシック" charset="0"/>
              </a:rPr>
              <a:t>The single most difficult problem is the </a:t>
            </a:r>
            <a:r>
              <a:rPr lang="en-US" dirty="0" smtClean="0">
                <a:latin typeface="Arial" charset="0"/>
                <a:ea typeface="ＭＳ Ｐゴシック" charset="0"/>
                <a:cs typeface="ＭＳ Ｐゴシック" charset="0"/>
              </a:rPr>
              <a:t>human</a:t>
            </a:r>
          </a:p>
          <a:p>
            <a:pPr marL="341313" lvl="1" indent="0">
              <a:buNone/>
            </a:pPr>
            <a:r>
              <a:rPr lang="en-US" dirty="0" smtClean="0">
                <a:latin typeface="Arial" charset="0"/>
                <a:ea typeface="ＭＳ Ｐゴシック" charset="0"/>
                <a:cs typeface="ＭＳ Ｐゴシック" charset="0"/>
              </a:rPr>
              <a:t>element</a:t>
            </a:r>
            <a:r>
              <a:rPr lang="en-US" dirty="0">
                <a:latin typeface="Arial" charset="0"/>
                <a:ea typeface="ＭＳ Ｐゴシック" charset="0"/>
                <a:cs typeface="ＭＳ Ｐゴシック" charset="0"/>
              </a:rPr>
              <a:t>; a lack </a:t>
            </a:r>
            <a:r>
              <a:rPr lang="en-US" dirty="0" smtClean="0">
                <a:latin typeface="Arial" charset="0"/>
                <a:ea typeface="ＭＳ Ｐゴシック" charset="0"/>
                <a:cs typeface="ＭＳ Ｐゴシック" charset="0"/>
              </a:rPr>
              <a:t>of</a:t>
            </a:r>
          </a:p>
          <a:p>
            <a:pPr marL="341313" lvl="1" indent="0">
              <a:buNone/>
            </a:pPr>
            <a:r>
              <a:rPr lang="en-US" dirty="0" smtClean="0">
                <a:latin typeface="Arial" charset="0"/>
                <a:ea typeface="ＭＳ Ｐゴシック" charset="0"/>
                <a:cs typeface="ＭＳ Ｐゴシック" charset="0"/>
              </a:rPr>
              <a:t>education about</a:t>
            </a:r>
          </a:p>
          <a:p>
            <a:pPr marL="341313" lvl="1" indent="0">
              <a:buNone/>
            </a:pPr>
            <a:r>
              <a:rPr lang="en-US" dirty="0" smtClean="0">
                <a:latin typeface="Arial" charset="0"/>
                <a:ea typeface="ＭＳ Ｐゴシック" charset="0"/>
                <a:cs typeface="ＭＳ Ｐゴシック" charset="0"/>
              </a:rPr>
              <a:t>fire throughout</a:t>
            </a:r>
          </a:p>
          <a:p>
            <a:pPr marL="341313" lvl="1" indent="0">
              <a:buNone/>
            </a:pPr>
            <a:r>
              <a:rPr lang="en-US" dirty="0" smtClean="0">
                <a:latin typeface="Arial" charset="0"/>
                <a:ea typeface="ＭＳ Ｐゴシック" charset="0"/>
                <a:cs typeface="ＭＳ Ｐゴシック" charset="0"/>
              </a:rPr>
              <a:t>the general public</a:t>
            </a:r>
          </a:p>
          <a:p>
            <a:pPr marL="341313" lvl="1" indent="0">
              <a:buNone/>
            </a:pPr>
            <a:r>
              <a:rPr lang="en-US" dirty="0" smtClean="0">
                <a:latin typeface="Arial" charset="0"/>
                <a:ea typeface="ＭＳ Ｐゴシック" charset="0"/>
                <a:cs typeface="ＭＳ Ｐゴシック" charset="0"/>
              </a:rPr>
              <a:t>ranks </a:t>
            </a:r>
            <a:r>
              <a:rPr lang="en-US" dirty="0">
                <a:latin typeface="Arial" charset="0"/>
                <a:ea typeface="ＭＳ Ｐゴシック" charset="0"/>
                <a:cs typeface="ＭＳ Ｐゴシック" charset="0"/>
              </a:rPr>
              <a:t>as the most prevalent cause of uncontrolled fire. </a:t>
            </a:r>
          </a:p>
        </p:txBody>
      </p:sp>
      <p:pic>
        <p:nvPicPr>
          <p:cNvPr id="3" name="Picture 2" descr="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3429000"/>
            <a:ext cx="3352800" cy="2235200"/>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Enabling Objectives</a:t>
            </a:r>
          </a:p>
        </p:txBody>
      </p:sp>
      <p:sp>
        <p:nvSpPr>
          <p:cNvPr id="83970" name="Content Placeholder 2"/>
          <p:cNvSpPr>
            <a:spLocks noGrp="1"/>
          </p:cNvSpPr>
          <p:nvPr>
            <p:ph idx="1"/>
          </p:nvPr>
        </p:nvSpPr>
        <p:spPr/>
        <p:txBody>
          <a:bodyPr/>
          <a:lstStyle/>
          <a:p>
            <a:r>
              <a:rPr lang="en-US" dirty="0">
                <a:latin typeface="Arial" charset="0"/>
                <a:ea typeface="ＭＳ Ｐゴシック" charset="0"/>
                <a:cs typeface="ＭＳ Ｐゴシック" charset="0"/>
              </a:rPr>
              <a:t>The Firefighter I candidate shall correctly identify in writing safety hazards encountered in buildings</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The Firefighter I candidate shall correctly identify in writing the reasons a firefighter can become trapped or disoriented within a building, and describe the steps to follow should this happen.</a:t>
            </a:r>
          </a:p>
          <a:p>
            <a:endParaRPr lang="en-US" dirty="0">
              <a:latin typeface="Arial" charset="0"/>
              <a:ea typeface="ＭＳ Ｐゴシック" charset="0"/>
              <a:cs typeface="ＭＳ Ｐゴシック"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Building Hazards</a:t>
            </a:r>
          </a:p>
        </p:txBody>
      </p:sp>
      <p:sp>
        <p:nvSpPr>
          <p:cNvPr id="84994" name="Content Placeholder 2"/>
          <p:cNvSpPr>
            <a:spLocks noGrp="1"/>
          </p:cNvSpPr>
          <p:nvPr>
            <p:ph idx="1"/>
          </p:nvPr>
        </p:nvSpPr>
        <p:spPr/>
        <p:txBody>
          <a:bodyPr/>
          <a:lstStyle/>
          <a:p>
            <a:r>
              <a:rPr lang="en-US" dirty="0">
                <a:latin typeface="Arial" charset="0"/>
                <a:ea typeface="ＭＳ Ｐゴシック" charset="0"/>
                <a:cs typeface="ＭＳ Ｐゴシック" charset="0"/>
              </a:rPr>
              <a:t>There are a variety of hazards encountered in structures. </a:t>
            </a:r>
            <a:r>
              <a:rPr lang="en-US" dirty="0" smtClean="0">
                <a:latin typeface="Arial" charset="0"/>
                <a:ea typeface="ＭＳ Ｐゴシック" charset="0"/>
                <a:cs typeface="ＭＳ Ｐゴシック" charset="0"/>
              </a:rPr>
              <a:t>Most however </a:t>
            </a:r>
            <a:r>
              <a:rPr lang="en-US" dirty="0">
                <a:latin typeface="Arial" charset="0"/>
                <a:ea typeface="ＭＳ Ｐゴシック" charset="0"/>
                <a:cs typeface="ＭＳ Ｐゴシック" charset="0"/>
              </a:rPr>
              <a:t>involve one or more of the following:</a:t>
            </a:r>
          </a:p>
          <a:p>
            <a:pPr lvl="1"/>
            <a:r>
              <a:rPr lang="en-US" dirty="0">
                <a:latin typeface="Arial" charset="0"/>
                <a:ea typeface="ＭＳ Ｐゴシック" charset="0"/>
              </a:rPr>
              <a:t>Heavy content fire loading.</a:t>
            </a:r>
          </a:p>
          <a:p>
            <a:pPr lvl="1"/>
            <a:r>
              <a:rPr lang="en-US" dirty="0">
                <a:latin typeface="Arial" charset="0"/>
                <a:ea typeface="ＭＳ Ｐゴシック" charset="0"/>
              </a:rPr>
              <a:t>Combustible furnishings and finishes.</a:t>
            </a:r>
          </a:p>
          <a:p>
            <a:pPr lvl="1"/>
            <a:r>
              <a:rPr lang="en-US" dirty="0">
                <a:latin typeface="Arial" charset="0"/>
                <a:ea typeface="ＭＳ Ｐゴシック" charset="0"/>
              </a:rPr>
              <a:t>Wood-shake shingles.</a:t>
            </a:r>
          </a:p>
          <a:p>
            <a:pPr lvl="1"/>
            <a:r>
              <a:rPr lang="en-US" dirty="0">
                <a:latin typeface="Arial" charset="0"/>
                <a:ea typeface="ＭＳ Ｐゴシック" charset="0"/>
              </a:rPr>
              <a:t>Wooden floors and ceilings.</a:t>
            </a:r>
          </a:p>
          <a:p>
            <a:pPr lvl="1"/>
            <a:r>
              <a:rPr lang="en-US" dirty="0">
                <a:latin typeface="Arial" charset="0"/>
                <a:ea typeface="ＭＳ Ｐゴシック" charset="0"/>
              </a:rPr>
              <a:t>Large, open spaces.</a:t>
            </a:r>
          </a:p>
          <a:p>
            <a:pPr lvl="1"/>
            <a:endParaRPr lang="en-US" dirty="0">
              <a:latin typeface="Arial" charset="0"/>
              <a:ea typeface="ＭＳ Ｐゴシック"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Building Hazards</a:t>
            </a:r>
          </a:p>
        </p:txBody>
      </p:sp>
      <p:sp>
        <p:nvSpPr>
          <p:cNvPr id="86018" name="Content Placeholder 2"/>
          <p:cNvSpPr>
            <a:spLocks noGrp="1"/>
          </p:cNvSpPr>
          <p:nvPr>
            <p:ph idx="1"/>
          </p:nvPr>
        </p:nvSpPr>
        <p:spPr/>
        <p:txBody>
          <a:bodyPr/>
          <a:lstStyle/>
          <a:p>
            <a:r>
              <a:rPr lang="en-US" dirty="0">
                <a:latin typeface="Arial" charset="0"/>
                <a:ea typeface="ＭＳ Ｐゴシック" charset="0"/>
                <a:cs typeface="ＭＳ Ｐゴシック" charset="0"/>
              </a:rPr>
              <a:t>Maintaining orientation is critical to a firefighters survival.</a:t>
            </a:r>
          </a:p>
          <a:p>
            <a:r>
              <a:rPr lang="en-US" dirty="0">
                <a:latin typeface="Arial" charset="0"/>
                <a:ea typeface="ＭＳ Ｐゴシック" charset="0"/>
                <a:cs typeface="ＭＳ Ｐゴシック" charset="0"/>
              </a:rPr>
              <a:t>Firefighters become disoriented when:</a:t>
            </a:r>
          </a:p>
          <a:p>
            <a:pPr lvl="1"/>
            <a:r>
              <a:rPr lang="en-US" dirty="0">
                <a:latin typeface="Arial" charset="0"/>
                <a:ea typeface="ＭＳ Ｐゴシック" charset="0"/>
              </a:rPr>
              <a:t>There is an unexpected structural collapse.</a:t>
            </a:r>
          </a:p>
          <a:p>
            <a:pPr lvl="1"/>
            <a:r>
              <a:rPr lang="en-US" dirty="0">
                <a:latin typeface="Arial" charset="0"/>
                <a:ea typeface="ＭＳ Ｐゴシック" charset="0"/>
              </a:rPr>
              <a:t>Doors close behind crews.</a:t>
            </a:r>
          </a:p>
          <a:p>
            <a:pPr lvl="1"/>
            <a:r>
              <a:rPr lang="en-US" dirty="0">
                <a:latin typeface="Arial" charset="0"/>
                <a:ea typeface="ＭＳ Ｐゴシック" charset="0"/>
              </a:rPr>
              <a:t>Firefighters stray from hose or safety line.</a:t>
            </a:r>
          </a:p>
          <a:p>
            <a:pPr lvl="1"/>
            <a:endParaRPr lang="en-US" dirty="0">
              <a:latin typeface="Arial" charset="0"/>
              <a:ea typeface="ＭＳ Ｐゴシック"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52500"/>
          </a:xfrm>
        </p:spPr>
        <p:txBody>
          <a:bodyPr/>
          <a:lstStyle/>
          <a:p>
            <a:pPr>
              <a:defRPr/>
            </a:pPr>
            <a:r>
              <a:rPr lang="en-US" dirty="0">
                <a:latin typeface="FrnkGothITC Hv BT" charset="0"/>
                <a:ea typeface="ＭＳ Ｐゴシック" charset="0"/>
                <a:cs typeface="ＭＳ Ｐゴシック" charset="0"/>
              </a:rPr>
              <a:t>Building Hazards</a:t>
            </a:r>
          </a:p>
        </p:txBody>
      </p:sp>
      <p:sp>
        <p:nvSpPr>
          <p:cNvPr id="87042" name="Content Placeholder 2"/>
          <p:cNvSpPr>
            <a:spLocks noGrp="1"/>
          </p:cNvSpPr>
          <p:nvPr>
            <p:ph idx="1"/>
          </p:nvPr>
        </p:nvSpPr>
        <p:spPr/>
        <p:txBody>
          <a:bodyPr/>
          <a:lstStyle/>
          <a:p>
            <a:r>
              <a:rPr lang="en-US" dirty="0">
                <a:latin typeface="Arial" charset="0"/>
                <a:ea typeface="ＭＳ Ｐゴシック" charset="0"/>
                <a:cs typeface="ＭＳ Ｐゴシック" charset="0"/>
              </a:rPr>
              <a:t>Upon becoming disoriented firefighters should:</a:t>
            </a:r>
          </a:p>
          <a:p>
            <a:pPr lvl="1"/>
            <a:r>
              <a:rPr lang="en-US" sz="2800" dirty="0">
                <a:latin typeface="Arial" charset="0"/>
                <a:ea typeface="ＭＳ Ｐゴシック" charset="0"/>
              </a:rPr>
              <a:t>Remain calm and find cover from the fire.</a:t>
            </a:r>
            <a:endParaRPr lang="en-US" sz="1800" dirty="0">
              <a:latin typeface="Arial" charset="0"/>
              <a:ea typeface="ＭＳ Ｐゴシック" charset="0"/>
            </a:endParaRPr>
          </a:p>
          <a:p>
            <a:pPr lvl="1"/>
            <a:r>
              <a:rPr lang="en-US" sz="2800" dirty="0">
                <a:latin typeface="Arial" charset="0"/>
                <a:ea typeface="ＭＳ Ｐゴシック" charset="0"/>
              </a:rPr>
              <a:t>Activate PASS device.</a:t>
            </a:r>
            <a:endParaRPr lang="en-US" sz="1800" dirty="0">
              <a:latin typeface="Arial" charset="0"/>
              <a:ea typeface="ＭＳ Ｐゴシック" charset="0"/>
            </a:endParaRPr>
          </a:p>
          <a:p>
            <a:pPr lvl="1"/>
            <a:r>
              <a:rPr lang="en-US" sz="2800" dirty="0">
                <a:latin typeface="Arial" charset="0"/>
                <a:ea typeface="ＭＳ Ｐゴシック" charset="0"/>
              </a:rPr>
              <a:t>Remain with hose line or safety line.</a:t>
            </a:r>
            <a:endParaRPr lang="en-US" sz="1800" dirty="0">
              <a:latin typeface="Arial" charset="0"/>
              <a:ea typeface="ＭＳ Ｐゴシック" charset="0"/>
            </a:endParaRPr>
          </a:p>
          <a:p>
            <a:pPr lvl="1"/>
            <a:r>
              <a:rPr lang="en-US" sz="2800" dirty="0">
                <a:latin typeface="Arial" charset="0"/>
                <a:ea typeface="ＭＳ Ｐゴシック" charset="0"/>
              </a:rPr>
              <a:t>If available, make radio contact as quickly as possible with others on the scene.</a:t>
            </a:r>
            <a:endParaRPr lang="en-US" sz="1800" dirty="0">
              <a:latin typeface="Arial" charset="0"/>
              <a:ea typeface="ＭＳ Ｐゴシック" charset="0"/>
            </a:endParaRPr>
          </a:p>
          <a:p>
            <a:endParaRPr lang="en-US" dirty="0">
              <a:latin typeface="Arial" charset="0"/>
              <a:ea typeface="ＭＳ Ｐゴシック" charset="0"/>
              <a:cs typeface="ＭＳ Ｐゴシック"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Review</a:t>
            </a:r>
          </a:p>
        </p:txBody>
      </p:sp>
      <p:sp>
        <p:nvSpPr>
          <p:cNvPr id="88066" name="Content Placeholder 2"/>
          <p:cNvSpPr>
            <a:spLocks noGrp="1"/>
          </p:cNvSpPr>
          <p:nvPr>
            <p:ph idx="1"/>
          </p:nvPr>
        </p:nvSpPr>
        <p:spPr/>
        <p:txBody>
          <a:bodyPr/>
          <a:lstStyle/>
          <a:p>
            <a:r>
              <a:rPr lang="en-US" dirty="0">
                <a:latin typeface="Arial" charset="0"/>
                <a:ea typeface="ＭＳ Ｐゴシック" charset="0"/>
                <a:cs typeface="ＭＳ Ｐゴシック" charset="0"/>
              </a:rPr>
              <a:t>Briefly review the types of dangerous building conditions that can jeopardize the safety of firefighters.</a:t>
            </a:r>
          </a:p>
          <a:p>
            <a:r>
              <a:rPr lang="en-US" dirty="0">
                <a:latin typeface="Arial" charset="0"/>
                <a:ea typeface="ＭＳ Ｐゴシック" charset="0"/>
                <a:cs typeface="ＭＳ Ｐゴシック" charset="0"/>
              </a:rPr>
              <a:t>Review those procedures that firefighters can follow if and when they become disoriented or trapped in a building. </a:t>
            </a:r>
          </a:p>
        </p:txBody>
      </p:sp>
      <p:pic>
        <p:nvPicPr>
          <p:cNvPr id="4" name="Picture 3" descr="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3810000"/>
            <a:ext cx="2667000" cy="2407709"/>
          </a:xfrm>
          <a:prstGeom prst="roundRect">
            <a:avLst>
              <a:gd name="adj" fmla="val 8594"/>
            </a:avLst>
          </a:prstGeom>
          <a:solidFill>
            <a:srgbClr val="FFFFFF">
              <a:shade val="85000"/>
            </a:srgbClr>
          </a:solidFill>
          <a:ln w="28575" cmpd="sng">
            <a:solidFill>
              <a:schemeClr val="accent2"/>
            </a:solidFill>
          </a:ln>
          <a:effectLst>
            <a:glow rad="63500">
              <a:schemeClr val="accent1">
                <a:satMod val="175000"/>
                <a:alpha val="40000"/>
              </a:schemeClr>
            </a:glow>
          </a:effectLst>
          <a:scene3d>
            <a:camera prst="orthographicFront"/>
            <a:lightRig rig="threePt" dir="t"/>
          </a:scene3d>
          <a:sp3d>
            <a:bevelT w="165100" prst="coolSlant"/>
          </a:sp3d>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Lesson Six Firefighter I</a:t>
            </a:r>
          </a:p>
        </p:txBody>
      </p:sp>
      <p:sp>
        <p:nvSpPr>
          <p:cNvPr id="89090" name="Content Placeholder 2"/>
          <p:cNvSpPr>
            <a:spLocks noGrp="1"/>
          </p:cNvSpPr>
          <p:nvPr>
            <p:ph idx="1"/>
          </p:nvPr>
        </p:nvSpPr>
        <p:spPr/>
        <p:txBody>
          <a:bodyPr/>
          <a:lstStyle/>
          <a:p>
            <a:pPr>
              <a:buFont typeface="Monotype Sorts" charset="0"/>
              <a:buNone/>
              <a:defRPr/>
            </a:pPr>
            <a:r>
              <a:rPr lang="en-US" b="1" dirty="0">
                <a:latin typeface="Arial" charset="0"/>
                <a:ea typeface="ＭＳ Ｐゴシック" charset="0"/>
                <a:cs typeface="ＭＳ Ｐゴシック" charset="0"/>
              </a:rPr>
              <a:t>TERMINAL </a:t>
            </a:r>
            <a:r>
              <a:rPr lang="en-US" b="1" dirty="0" smtClean="0">
                <a:latin typeface="Arial" charset="0"/>
                <a:ea typeface="ＭＳ Ｐゴシック" charset="0"/>
                <a:cs typeface="ＭＳ Ｐゴシック" charset="0"/>
              </a:rPr>
              <a:t>OBJECTIVE</a:t>
            </a:r>
          </a:p>
          <a:p>
            <a:pPr>
              <a:buFont typeface="Monotype Sorts" charset="0"/>
              <a:buNone/>
              <a:defRPr/>
            </a:pPr>
            <a:endParaRPr lang="en-US" sz="1200" b="1" dirty="0">
              <a:latin typeface="Arial" charset="0"/>
              <a:ea typeface="ＭＳ Ｐゴシック" charset="0"/>
              <a:cs typeface="ＭＳ Ｐゴシック" charset="0"/>
            </a:endParaRPr>
          </a:p>
          <a:p>
            <a:pPr>
              <a:spcBef>
                <a:spcPts val="0"/>
              </a:spcBef>
              <a:defRPr/>
            </a:pPr>
            <a:r>
              <a:rPr lang="en-US" dirty="0">
                <a:latin typeface="Arial" charset="0"/>
                <a:ea typeface="ＭＳ Ｐゴシック" charset="0"/>
                <a:cs typeface="ＭＳ Ｐゴシック" charset="0"/>
              </a:rPr>
              <a:t>The Firefighter I candidate shall correctly identify and describe in writing the steps and hazards involving shutting off various utilities, </a:t>
            </a:r>
            <a:r>
              <a:rPr lang="en-US" dirty="0" smtClean="0">
                <a:latin typeface="Arial" charset="0"/>
                <a:ea typeface="ＭＳ Ｐゴシック" charset="0"/>
                <a:cs typeface="ＭＳ Ｐゴシック" charset="0"/>
              </a:rPr>
              <a:t>as well </a:t>
            </a:r>
            <a:r>
              <a:rPr lang="en-US" dirty="0">
                <a:latin typeface="Arial" charset="0"/>
                <a:ea typeface="ＭＳ Ｐゴシック" charset="0"/>
                <a:cs typeface="ＭＳ Ｐゴシック" charset="0"/>
              </a:rPr>
              <a:t>as </a:t>
            </a:r>
            <a:r>
              <a:rPr lang="en-US" dirty="0" smtClean="0">
                <a:latin typeface="Arial" charset="0"/>
                <a:ea typeface="ＭＳ Ｐゴシック" charset="0"/>
                <a:cs typeface="ＭＳ Ｐゴシック" charset="0"/>
              </a:rPr>
              <a:t>identify</a:t>
            </a:r>
          </a:p>
          <a:p>
            <a:pPr marL="288925" indent="0">
              <a:spcBef>
                <a:spcPts val="0"/>
              </a:spcBef>
              <a:buFont typeface="Monotype Sorts" charset="0"/>
              <a:buNone/>
              <a:defRPr/>
            </a:pPr>
            <a:r>
              <a:rPr lang="en-US" dirty="0" smtClean="0">
                <a:latin typeface="Arial" charset="0"/>
                <a:ea typeface="ＭＳ Ｐゴシック" charset="0"/>
                <a:cs typeface="ＭＳ Ｐゴシック" charset="0"/>
              </a:rPr>
              <a:t>safety procedures</a:t>
            </a:r>
          </a:p>
          <a:p>
            <a:pPr marL="288925" indent="0">
              <a:spcBef>
                <a:spcPts val="0"/>
              </a:spcBef>
              <a:buFont typeface="Monotype Sorts" charset="0"/>
              <a:buNone/>
              <a:defRPr/>
            </a:pPr>
            <a:r>
              <a:rPr lang="en-US" dirty="0" smtClean="0">
                <a:latin typeface="Arial" charset="0"/>
                <a:ea typeface="ＭＳ Ｐゴシック" charset="0"/>
                <a:cs typeface="ＭＳ Ｐゴシック" charset="0"/>
              </a:rPr>
              <a:t>when </a:t>
            </a:r>
            <a:r>
              <a:rPr lang="en-US" dirty="0">
                <a:latin typeface="Arial" charset="0"/>
                <a:ea typeface="ＭＳ Ｐゴシック" charset="0"/>
                <a:cs typeface="ＭＳ Ｐゴシック" charset="0"/>
              </a:rPr>
              <a:t>using </a:t>
            </a:r>
            <a:r>
              <a:rPr lang="en-US" dirty="0" smtClean="0">
                <a:latin typeface="Arial" charset="0"/>
                <a:ea typeface="ＭＳ Ｐゴシック" charset="0"/>
                <a:cs typeface="ＭＳ Ｐゴシック" charset="0"/>
              </a:rPr>
              <a:t>fire</a:t>
            </a:r>
          </a:p>
          <a:p>
            <a:pPr marL="288925" indent="0">
              <a:spcBef>
                <a:spcPts val="0"/>
              </a:spcBef>
              <a:buFont typeface="Monotype Sorts" charset="0"/>
              <a:buNone/>
              <a:defRPr/>
            </a:pPr>
            <a:r>
              <a:rPr lang="en-US" dirty="0" smtClean="0">
                <a:latin typeface="Arial" charset="0"/>
                <a:ea typeface="ＭＳ Ｐゴシック" charset="0"/>
                <a:cs typeface="ＭＳ Ｐゴシック" charset="0"/>
              </a:rPr>
              <a:t>service lighting</a:t>
            </a:r>
          </a:p>
          <a:p>
            <a:pPr marL="288925" indent="0">
              <a:spcBef>
                <a:spcPts val="0"/>
              </a:spcBef>
              <a:buFont typeface="Monotype Sorts" charset="0"/>
              <a:buNone/>
              <a:defRPr/>
            </a:pPr>
            <a:r>
              <a:rPr lang="en-US" dirty="0" smtClean="0">
                <a:latin typeface="Arial" charset="0"/>
                <a:ea typeface="ＭＳ Ｐゴシック" charset="0"/>
                <a:cs typeface="ＭＳ Ｐゴシック" charset="0"/>
              </a:rPr>
              <a:t>equipment</a:t>
            </a:r>
            <a:r>
              <a:rPr lang="en-US" dirty="0">
                <a:latin typeface="Arial" charset="0"/>
                <a:ea typeface="ＭＳ Ｐゴシック" charset="0"/>
                <a:cs typeface="ＭＳ Ｐゴシック" charset="0"/>
              </a:rPr>
              <a:t>.</a:t>
            </a:r>
          </a:p>
          <a:p>
            <a:pPr>
              <a:spcBef>
                <a:spcPts val="0"/>
              </a:spcBef>
              <a:defRPr/>
            </a:pPr>
            <a:endParaRPr lang="en-US" dirty="0">
              <a:latin typeface="Arial" charset="0"/>
              <a:ea typeface="ＭＳ Ｐゴシック" charset="0"/>
              <a:cs typeface="ＭＳ Ｐゴシック" charset="0"/>
            </a:endParaRPr>
          </a:p>
        </p:txBody>
      </p:sp>
      <p:pic>
        <p:nvPicPr>
          <p:cNvPr id="3" name="Picture 2" descr="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3733800"/>
            <a:ext cx="3012831" cy="1958340"/>
          </a:xfrm>
          <a:prstGeom prst="rect">
            <a:avLst/>
          </a:prstGeom>
          <a:scene3d>
            <a:camera prst="orthographicFront"/>
            <a:lightRig rig="threePt" dir="t"/>
          </a:scene3d>
          <a:sp3d>
            <a:bevelT/>
          </a:sp3d>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Enabling Objectives</a:t>
            </a:r>
          </a:p>
        </p:txBody>
      </p:sp>
      <p:sp>
        <p:nvSpPr>
          <p:cNvPr id="90114" name="Content Placeholder 2"/>
          <p:cNvSpPr>
            <a:spLocks noGrp="1"/>
          </p:cNvSpPr>
          <p:nvPr>
            <p:ph idx="1"/>
          </p:nvPr>
        </p:nvSpPr>
        <p:spPr/>
        <p:txBody>
          <a:bodyPr/>
          <a:lstStyle/>
          <a:p>
            <a:r>
              <a:rPr lang="en-US" dirty="0">
                <a:latin typeface="Arial" charset="0"/>
                <a:ea typeface="ＭＳ Ｐゴシック" charset="0"/>
                <a:cs typeface="ＭＳ Ｐゴシック" charset="0"/>
              </a:rPr>
              <a:t>The Firefighter I candidate shall correctly demonstrate the procedures for shutting off various utility services to a building, and the hazards associated with each.</a:t>
            </a:r>
            <a:endParaRPr lang="en-US" b="1"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The Firefighter I candidate shall correctly identify and describe in writing safety procedures when using fire service lighting equipment.</a:t>
            </a:r>
            <a:endParaRPr lang="en-US" b="1" dirty="0">
              <a:latin typeface="Arial" charset="0"/>
              <a:ea typeface="ＭＳ Ｐゴシック" charset="0"/>
              <a:cs typeface="ＭＳ Ｐゴシック" charset="0"/>
            </a:endParaRPr>
          </a:p>
          <a:p>
            <a:endParaRPr lang="en-US" dirty="0">
              <a:latin typeface="Arial" charset="0"/>
              <a:ea typeface="ＭＳ Ｐゴシック" charset="0"/>
              <a:cs typeface="ＭＳ Ｐゴシック"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Controlling Utilities</a:t>
            </a:r>
          </a:p>
        </p:txBody>
      </p:sp>
      <p:sp>
        <p:nvSpPr>
          <p:cNvPr id="91138" name="Content Placeholder 2"/>
          <p:cNvSpPr>
            <a:spLocks noGrp="1"/>
          </p:cNvSpPr>
          <p:nvPr>
            <p:ph idx="1"/>
          </p:nvPr>
        </p:nvSpPr>
        <p:spPr/>
        <p:txBody>
          <a:bodyPr/>
          <a:lstStyle/>
          <a:p>
            <a:r>
              <a:rPr lang="en-US" dirty="0">
                <a:latin typeface="Arial" charset="0"/>
                <a:ea typeface="ＭＳ Ｐゴシック" charset="0"/>
                <a:cs typeface="ＭＳ Ｐゴシック" charset="0"/>
              </a:rPr>
              <a:t>The safest methods for firefighters to disconnect the electrical service from a building.</a:t>
            </a:r>
          </a:p>
          <a:p>
            <a:pPr lvl="1"/>
            <a:r>
              <a:rPr lang="en-US" sz="2800" dirty="0">
                <a:latin typeface="Arial" charset="0"/>
                <a:ea typeface="ＭＳ Ｐゴシック" charset="0"/>
              </a:rPr>
              <a:t>If possible, shut off the main breakers at the electrical service box or panel.</a:t>
            </a:r>
            <a:endParaRPr lang="en-US" sz="1800" dirty="0">
              <a:latin typeface="Arial" charset="0"/>
              <a:ea typeface="ＭＳ Ｐゴシック" charset="0"/>
            </a:endParaRPr>
          </a:p>
          <a:p>
            <a:pPr lvl="1"/>
            <a:r>
              <a:rPr lang="en-US" b="1" dirty="0">
                <a:latin typeface="Arial" charset="0"/>
                <a:ea typeface="ＭＳ Ｐゴシック" charset="0"/>
              </a:rPr>
              <a:t>Do not </a:t>
            </a:r>
            <a:r>
              <a:rPr lang="en-US" dirty="0">
                <a:latin typeface="Arial" charset="0"/>
                <a:ea typeface="ＭＳ Ｐゴシック" charset="0"/>
              </a:rPr>
              <a:t>cut outside wires or pull electrical meters.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Controlling Utilities</a:t>
            </a:r>
          </a:p>
        </p:txBody>
      </p:sp>
      <p:sp>
        <p:nvSpPr>
          <p:cNvPr id="92162" name="Content Placeholder 2"/>
          <p:cNvSpPr>
            <a:spLocks noGrp="1"/>
          </p:cNvSpPr>
          <p:nvPr>
            <p:ph idx="1"/>
          </p:nvPr>
        </p:nvSpPr>
        <p:spPr/>
        <p:txBody>
          <a:bodyPr/>
          <a:lstStyle/>
          <a:p>
            <a:r>
              <a:rPr lang="en-US" dirty="0">
                <a:latin typeface="Arial" charset="0"/>
                <a:ea typeface="ＭＳ Ｐゴシック" charset="0"/>
                <a:cs typeface="ＭＳ Ｐゴシック" charset="0"/>
              </a:rPr>
              <a:t>Reasons firefighters should not cut outside wires or pull electrical meters. </a:t>
            </a:r>
          </a:p>
          <a:p>
            <a:pPr lvl="1"/>
            <a:r>
              <a:rPr lang="en-US" sz="2800" dirty="0">
                <a:latin typeface="Arial" charset="0"/>
                <a:ea typeface="ＭＳ Ｐゴシック" charset="0"/>
              </a:rPr>
              <a:t>Extreme electrical hazards exist if improper equipment is used when cutting drop wires to a building.</a:t>
            </a:r>
            <a:endParaRPr lang="en-US" sz="1800" dirty="0">
              <a:latin typeface="Arial" charset="0"/>
              <a:ea typeface="ＭＳ Ｐゴシック" charset="0"/>
            </a:endParaRPr>
          </a:p>
          <a:p>
            <a:pPr lvl="1"/>
            <a:r>
              <a:rPr lang="en-US" sz="2800" dirty="0">
                <a:latin typeface="Arial" charset="0"/>
                <a:ea typeface="ＭＳ Ｐゴシック" charset="0"/>
              </a:rPr>
              <a:t>Sometimes pulling a meter may not even stop the flow of electricity to the building.</a:t>
            </a:r>
            <a:endParaRPr lang="en-US" sz="1800" dirty="0">
              <a:latin typeface="Arial" charset="0"/>
              <a:ea typeface="ＭＳ Ｐゴシック" charset="0"/>
            </a:endParaRPr>
          </a:p>
          <a:p>
            <a:endParaRPr lang="en-US" dirty="0">
              <a:latin typeface="Arial" charset="0"/>
              <a:ea typeface="ＭＳ Ｐゴシック" charset="0"/>
              <a:cs typeface="ＭＳ Ｐゴシック"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Controlling Utilities</a:t>
            </a:r>
          </a:p>
        </p:txBody>
      </p:sp>
      <p:sp>
        <p:nvSpPr>
          <p:cNvPr id="93186" name="Content Placeholder 2"/>
          <p:cNvSpPr>
            <a:spLocks noGrp="1"/>
          </p:cNvSpPr>
          <p:nvPr>
            <p:ph idx="1"/>
          </p:nvPr>
        </p:nvSpPr>
        <p:spPr/>
        <p:txBody>
          <a:bodyPr/>
          <a:lstStyle/>
          <a:p>
            <a:pPr>
              <a:defRPr/>
            </a:pPr>
            <a:r>
              <a:rPr lang="en-US" dirty="0">
                <a:latin typeface="Arial" charset="0"/>
                <a:ea typeface="ＭＳ Ｐゴシック" charset="0"/>
                <a:cs typeface="ＭＳ Ｐゴシック" charset="0"/>
              </a:rPr>
              <a:t>Positioning of the petcock on natural gas meters.</a:t>
            </a:r>
            <a:endParaRPr lang="en-US" sz="1800" dirty="0">
              <a:latin typeface="Arial" charset="0"/>
              <a:ea typeface="ＭＳ Ｐゴシック" charset="0"/>
              <a:cs typeface="ＭＳ Ｐゴシック" charset="0"/>
            </a:endParaRPr>
          </a:p>
          <a:p>
            <a:pPr lvl="1">
              <a:defRPr/>
            </a:pPr>
            <a:r>
              <a:rPr lang="en-US" sz="2800" dirty="0">
                <a:latin typeface="Arial" charset="0"/>
                <a:ea typeface="ＭＳ Ｐゴシック" charset="0"/>
              </a:rPr>
              <a:t>Petcock is perpendicular to the pipe.</a:t>
            </a:r>
            <a:endParaRPr lang="en-US" sz="1800" dirty="0">
              <a:latin typeface="Arial" charset="0"/>
              <a:ea typeface="ＭＳ Ｐゴシック" charset="0"/>
            </a:endParaRPr>
          </a:p>
          <a:p>
            <a:pPr lvl="1">
              <a:defRPr/>
            </a:pPr>
            <a:r>
              <a:rPr lang="en-US" sz="2800" dirty="0">
                <a:latin typeface="Arial" charset="0"/>
                <a:ea typeface="ＭＳ Ｐゴシック" charset="0"/>
              </a:rPr>
              <a:t>A spanner wrench may be used to close most natural gas petcocks</a:t>
            </a:r>
            <a:r>
              <a:rPr lang="en-US" sz="2800" dirty="0" smtClean="0">
                <a:latin typeface="Arial" charset="0"/>
                <a:ea typeface="ＭＳ Ｐゴシック" charset="0"/>
              </a:rPr>
              <a:t>.</a:t>
            </a:r>
          </a:p>
          <a:p>
            <a:pPr marL="457200" lvl="1" indent="0">
              <a:buFontTx/>
              <a:buNone/>
              <a:defRPr/>
            </a:pPr>
            <a:endParaRPr lang="en-US" sz="2800" dirty="0">
              <a:latin typeface="Arial" charset="0"/>
              <a:ea typeface="ＭＳ Ｐゴシック" charset="0"/>
            </a:endParaRPr>
          </a:p>
          <a:p>
            <a:pPr marL="0" indent="0">
              <a:buNone/>
              <a:defRPr/>
            </a:pPr>
            <a:r>
              <a:rPr lang="en-US" sz="2400" b="1" dirty="0" smtClean="0">
                <a:latin typeface="Arial" charset="0"/>
                <a:ea typeface="ＭＳ Ｐゴシック" charset="0"/>
                <a:cs typeface="ＭＳ Ｐゴシック" charset="0"/>
              </a:rPr>
              <a:t>Utilities that are </a:t>
            </a:r>
            <a:r>
              <a:rPr lang="en-US" sz="2400" b="1" dirty="0">
                <a:latin typeface="Arial" charset="0"/>
                <a:ea typeface="ＭＳ Ｐゴシック" charset="0"/>
                <a:cs typeface="ＭＳ Ｐゴシック" charset="0"/>
              </a:rPr>
              <a:t>shut off because of fire operations, should not be restored by the firefighters due to liability.</a:t>
            </a:r>
          </a:p>
          <a:p>
            <a:pPr>
              <a:defRPr/>
            </a:pPr>
            <a:endParaRPr lang="en-US" sz="2000" dirty="0">
              <a:latin typeface="Arial" charset="0"/>
              <a:ea typeface="ＭＳ Ｐゴシック" charset="0"/>
              <a:cs typeface="ＭＳ Ｐゴシック" charset="0"/>
            </a:endParaRPr>
          </a:p>
          <a:p>
            <a:pPr>
              <a:defRPr/>
            </a:pPr>
            <a:endParaRPr lang="en-US" dirty="0">
              <a:latin typeface="Arial" charset="0"/>
              <a:ea typeface="ＭＳ Ｐゴシック" charset="0"/>
              <a:cs typeface="ＭＳ Ｐゴシック"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Mission of the Fire Dept.</a:t>
            </a:r>
          </a:p>
        </p:txBody>
      </p:sp>
      <p:sp>
        <p:nvSpPr>
          <p:cNvPr id="11266" name="Content Placeholder 2"/>
          <p:cNvSpPr>
            <a:spLocks noGrp="1"/>
          </p:cNvSpPr>
          <p:nvPr>
            <p:ph idx="1"/>
          </p:nvPr>
        </p:nvSpPr>
        <p:spPr/>
        <p:txBody>
          <a:bodyPr/>
          <a:lstStyle/>
          <a:p>
            <a:r>
              <a:rPr lang="en-US" dirty="0">
                <a:latin typeface="Arial" charset="0"/>
                <a:ea typeface="ＭＳ Ｐゴシック" charset="0"/>
                <a:cs typeface="ＭＳ Ｐゴシック" charset="0"/>
              </a:rPr>
              <a:t>The Mission of the Fire Service and the Fire Department are similar. </a:t>
            </a:r>
          </a:p>
          <a:p>
            <a:r>
              <a:rPr lang="en-US" dirty="0">
                <a:latin typeface="Arial" charset="0"/>
                <a:ea typeface="ＭＳ Ｐゴシック" charset="0"/>
                <a:cs typeface="ＭＳ Ｐゴシック" charset="0"/>
              </a:rPr>
              <a:t>However, the local fire department may approach the mission of the fire service in several ways. </a:t>
            </a:r>
          </a:p>
          <a:p>
            <a:r>
              <a:rPr lang="en-US" dirty="0">
                <a:latin typeface="Arial" charset="0"/>
                <a:ea typeface="ＭＳ Ｐゴシック" charset="0"/>
                <a:cs typeface="ＭＳ Ｐゴシック" charset="0"/>
              </a:rPr>
              <a:t>Its overall purpose is to point out how the fire department will protect its citizens.</a:t>
            </a:r>
          </a:p>
          <a:p>
            <a:endParaRPr lang="en-US" dirty="0">
              <a:latin typeface="Arial" charset="0"/>
              <a:ea typeface="ＭＳ Ｐゴシック" charset="0"/>
              <a:cs typeface="ＭＳ Ｐゴシック" charset="0"/>
            </a:endParaRPr>
          </a:p>
        </p:txBody>
      </p:sp>
      <p:pic>
        <p:nvPicPr>
          <p:cNvPr id="3" name="Picture 2" descr="1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4800600"/>
            <a:ext cx="4114800" cy="1580084"/>
          </a:xfrm>
          <a:prstGeom prst="rect">
            <a:avLst/>
          </a:prstGeom>
          <a:solidFill>
            <a:srgbClr val="FFFFFF">
              <a:shade val="85000"/>
            </a:srgbClr>
          </a:solidFill>
          <a:ln w="38100" cap="rnd" cmpd="sng">
            <a:solidFill>
              <a:srgbClr val="FFFFFF"/>
            </a:solidFill>
          </a:ln>
          <a:effectLst>
            <a:glow rad="101600">
              <a:schemeClr val="bg2">
                <a:alpha val="75000"/>
              </a:schemeClr>
            </a:glow>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Controlling Utilities</a:t>
            </a:r>
          </a:p>
        </p:txBody>
      </p:sp>
      <p:sp>
        <p:nvSpPr>
          <p:cNvPr id="94210" name="Content Placeholder 2"/>
          <p:cNvSpPr>
            <a:spLocks noGrp="1"/>
          </p:cNvSpPr>
          <p:nvPr>
            <p:ph idx="1"/>
          </p:nvPr>
        </p:nvSpPr>
        <p:spPr/>
        <p:txBody>
          <a:bodyPr/>
          <a:lstStyle/>
          <a:p>
            <a:r>
              <a:rPr lang="en-US" dirty="0">
                <a:latin typeface="Arial" charset="0"/>
                <a:ea typeface="ＭＳ Ｐゴシック" charset="0"/>
                <a:cs typeface="ＭＳ Ｐゴシック" charset="0"/>
              </a:rPr>
              <a:t>Policies governing electrical emergencies should cover:</a:t>
            </a:r>
          </a:p>
          <a:p>
            <a:pPr lvl="1"/>
            <a:r>
              <a:rPr lang="en-US" sz="2000" dirty="0">
                <a:latin typeface="Arial" charset="0"/>
                <a:ea typeface="ＭＳ Ｐゴシック" charset="0"/>
              </a:rPr>
              <a:t>Notify power company personnel as soon as there is an electrical hazard.</a:t>
            </a:r>
          </a:p>
          <a:p>
            <a:pPr lvl="1"/>
            <a:r>
              <a:rPr lang="en-US" sz="2000" dirty="0">
                <a:latin typeface="Arial" charset="0"/>
                <a:ea typeface="ＭＳ Ｐゴシック" charset="0"/>
              </a:rPr>
              <a:t>Let power company personnel handle energized electrical equipment if possible.  </a:t>
            </a:r>
          </a:p>
          <a:p>
            <a:pPr lvl="2"/>
            <a:r>
              <a:rPr lang="en-US" sz="2000" dirty="0">
                <a:latin typeface="Arial" charset="0"/>
                <a:ea typeface="ＭＳ Ｐゴシック" charset="0"/>
              </a:rPr>
              <a:t>The exception to this policy is when a life is in immediate danger, a rescue must be performed and the rescuer has the proper knowledge and equipment.  </a:t>
            </a:r>
          </a:p>
          <a:p>
            <a:pPr lvl="2"/>
            <a:r>
              <a:rPr lang="en-US" sz="2000" dirty="0">
                <a:latin typeface="Arial" charset="0"/>
                <a:ea typeface="ＭＳ Ｐゴシック" charset="0"/>
              </a:rPr>
              <a:t>This equipment must be certified to be dielectric by an approved testing agency, and the firefighter must be thoroughly trained in its use.</a:t>
            </a:r>
          </a:p>
          <a:p>
            <a:pPr lvl="1">
              <a:buFontTx/>
              <a:buNone/>
            </a:pPr>
            <a:endParaRPr lang="en-US" dirty="0">
              <a:latin typeface="Arial" charset="0"/>
              <a:ea typeface="ＭＳ Ｐゴシック"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Controlling Utilities</a:t>
            </a:r>
          </a:p>
        </p:txBody>
      </p:sp>
      <p:sp>
        <p:nvSpPr>
          <p:cNvPr id="95234" name="Content Placeholder 2"/>
          <p:cNvSpPr>
            <a:spLocks noGrp="1"/>
          </p:cNvSpPr>
          <p:nvPr>
            <p:ph idx="1"/>
          </p:nvPr>
        </p:nvSpPr>
        <p:spPr/>
        <p:txBody>
          <a:bodyPr/>
          <a:lstStyle/>
          <a:p>
            <a:r>
              <a:rPr lang="en-US" dirty="0">
                <a:latin typeface="Arial" charset="0"/>
                <a:ea typeface="ＭＳ Ｐゴシック" charset="0"/>
                <a:cs typeface="ＭＳ Ｐゴシック" charset="0"/>
              </a:rPr>
              <a:t>Policies governing electrical emergencies should cover:</a:t>
            </a:r>
          </a:p>
          <a:p>
            <a:pPr lvl="1"/>
            <a:r>
              <a:rPr lang="en-US" sz="2000" dirty="0">
                <a:latin typeface="Arial" charset="0"/>
                <a:ea typeface="ＭＳ Ｐゴシック" charset="0"/>
              </a:rPr>
              <a:t>Do not use solid or straight hose streams when a possible electrical hazard exists.</a:t>
            </a:r>
          </a:p>
          <a:p>
            <a:pPr lvl="1"/>
            <a:r>
              <a:rPr lang="en-US" sz="2000" dirty="0">
                <a:latin typeface="Arial" charset="0"/>
                <a:ea typeface="ＭＳ Ｐゴシック" charset="0"/>
              </a:rPr>
              <a:t>Let pole top or cross arm fires burn until utility personnel shut down the power unless part of the pole or cross arm is in danger of falling. </a:t>
            </a:r>
          </a:p>
          <a:p>
            <a:pPr lvl="2"/>
            <a:r>
              <a:rPr lang="en-US" sz="2000" dirty="0">
                <a:latin typeface="Arial" charset="0"/>
                <a:ea typeface="ＭＳ Ｐゴシック" charset="0"/>
              </a:rPr>
              <a:t>In this case, a fire extinguisher rated for Class C fires may be used to extinguish the fire.  </a:t>
            </a:r>
          </a:p>
          <a:p>
            <a:pPr lvl="2"/>
            <a:r>
              <a:rPr lang="en-US" sz="2000" dirty="0">
                <a:latin typeface="Arial" charset="0"/>
                <a:ea typeface="ＭＳ Ｐゴシック" charset="0"/>
              </a:rPr>
              <a:t>A firefighter </a:t>
            </a:r>
            <a:r>
              <a:rPr lang="en-US" sz="2000" dirty="0" smtClean="0">
                <a:latin typeface="Arial" charset="0"/>
                <a:ea typeface="ＭＳ Ｐゴシック" charset="0"/>
              </a:rPr>
              <a:t>may have </a:t>
            </a:r>
            <a:r>
              <a:rPr lang="en-US" sz="2000" dirty="0">
                <a:latin typeface="Arial" charset="0"/>
                <a:ea typeface="ＭＳ Ｐゴシック" charset="0"/>
              </a:rPr>
              <a:t>to use a fire department aerial device to reach the fire.</a:t>
            </a:r>
          </a:p>
          <a:p>
            <a:pPr lvl="1">
              <a:buFontTx/>
              <a:buNone/>
            </a:pPr>
            <a:endParaRPr lang="en-US" sz="2000" dirty="0">
              <a:latin typeface="Arial" charset="0"/>
              <a:ea typeface="ＭＳ Ｐゴシック" charset="0"/>
            </a:endParaRPr>
          </a:p>
          <a:p>
            <a:endParaRPr lang="en-US" dirty="0">
              <a:latin typeface="Arial" charset="0"/>
              <a:ea typeface="ＭＳ Ｐゴシック" charset="0"/>
              <a:cs typeface="ＭＳ Ｐゴシック"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52500"/>
          </a:xfrm>
        </p:spPr>
        <p:txBody>
          <a:bodyPr/>
          <a:lstStyle/>
          <a:p>
            <a:pPr>
              <a:defRPr/>
            </a:pPr>
            <a:r>
              <a:rPr lang="en-US" dirty="0">
                <a:latin typeface="FrnkGothITC Hv BT" charset="0"/>
                <a:ea typeface="ＭＳ Ｐゴシック" charset="0"/>
                <a:cs typeface="ＭＳ Ｐゴシック" charset="0"/>
              </a:rPr>
              <a:t>Controlling Utilities</a:t>
            </a:r>
          </a:p>
        </p:txBody>
      </p:sp>
      <p:sp>
        <p:nvSpPr>
          <p:cNvPr id="96258" name="Content Placeholder 2"/>
          <p:cNvSpPr>
            <a:spLocks noGrp="1"/>
          </p:cNvSpPr>
          <p:nvPr>
            <p:ph idx="1"/>
          </p:nvPr>
        </p:nvSpPr>
        <p:spPr/>
        <p:txBody>
          <a:bodyPr/>
          <a:lstStyle/>
          <a:p>
            <a:r>
              <a:rPr lang="en-US" dirty="0">
                <a:latin typeface="Arial" charset="0"/>
                <a:ea typeface="ＭＳ Ｐゴシック" charset="0"/>
                <a:cs typeface="ＭＳ Ｐゴシック" charset="0"/>
              </a:rPr>
              <a:t>Policies governing electrical emergencies should cover:</a:t>
            </a:r>
          </a:p>
          <a:p>
            <a:pPr lvl="1"/>
            <a:r>
              <a:rPr lang="en-US" sz="2000" dirty="0">
                <a:latin typeface="Arial" charset="0"/>
                <a:ea typeface="ＭＳ Ｐゴシック" charset="0"/>
              </a:rPr>
              <a:t>Exercise extreme caution when using all ladders around electrical hazards.</a:t>
            </a:r>
          </a:p>
          <a:p>
            <a:pPr lvl="1"/>
            <a:r>
              <a:rPr lang="en-US" sz="2000" dirty="0">
                <a:latin typeface="Arial" charset="0"/>
                <a:ea typeface="ＭＳ Ｐゴシック" charset="0"/>
              </a:rPr>
              <a:t>When possible, avoid parking apparatus under overhead wires.</a:t>
            </a:r>
          </a:p>
          <a:p>
            <a:pPr lvl="1"/>
            <a:r>
              <a:rPr lang="en-US" sz="2000" dirty="0">
                <a:latin typeface="Arial" charset="0"/>
                <a:ea typeface="ＭＳ Ｐゴシック" charset="0"/>
              </a:rPr>
              <a:t>OSHA 29 CFR 1926.550 states that aerial devices or ground ladders shall be kept a minimum of 10 feet from lines rated 50 KV or lower.  For lines over 50 KV, the minimum clearance shall be 10 feet plus 0.4 inches for each 1 KV over 50KV, or use twice the length of line insulator but never less than 10 feet.</a:t>
            </a:r>
          </a:p>
          <a:p>
            <a:endParaRPr lang="en-US" dirty="0">
              <a:latin typeface="Arial" charset="0"/>
              <a:ea typeface="ＭＳ Ｐゴシック" charset="0"/>
              <a:cs typeface="ＭＳ Ｐゴシック"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52500"/>
          </a:xfrm>
        </p:spPr>
        <p:txBody>
          <a:bodyPr/>
          <a:lstStyle/>
          <a:p>
            <a:pPr>
              <a:defRPr/>
            </a:pPr>
            <a:r>
              <a:rPr lang="en-US" dirty="0">
                <a:latin typeface="FrnkGothITC Hv BT" charset="0"/>
                <a:ea typeface="ＭＳ Ｐゴシック" charset="0"/>
                <a:cs typeface="ＭＳ Ｐゴシック" charset="0"/>
              </a:rPr>
              <a:t>Controlling Utilities</a:t>
            </a:r>
          </a:p>
        </p:txBody>
      </p:sp>
      <p:sp>
        <p:nvSpPr>
          <p:cNvPr id="97282" name="Content Placeholder 2"/>
          <p:cNvSpPr>
            <a:spLocks noGrp="1"/>
          </p:cNvSpPr>
          <p:nvPr>
            <p:ph idx="1"/>
          </p:nvPr>
        </p:nvSpPr>
        <p:spPr>
          <a:xfrm>
            <a:off x="2362200" y="1066800"/>
            <a:ext cx="6477000" cy="4038600"/>
          </a:xfrm>
        </p:spPr>
        <p:txBody>
          <a:bodyPr/>
          <a:lstStyle/>
          <a:p>
            <a:pPr>
              <a:defRPr/>
            </a:pPr>
            <a:r>
              <a:rPr lang="en-US" dirty="0">
                <a:latin typeface="Arial" charset="0"/>
                <a:ea typeface="ＭＳ Ｐゴシック" charset="0"/>
                <a:cs typeface="ＭＳ Ｐゴシック" charset="0"/>
              </a:rPr>
              <a:t>Policies governing electrical emergencies should cover:</a:t>
            </a:r>
          </a:p>
          <a:p>
            <a:pPr lvl="1">
              <a:defRPr/>
            </a:pPr>
            <a:r>
              <a:rPr lang="en-US" sz="2000" dirty="0">
                <a:latin typeface="Arial" charset="0"/>
                <a:ea typeface="ＭＳ Ｐゴシック" charset="0"/>
              </a:rPr>
              <a:t>Let only power company personnel cut electrical wire.</a:t>
            </a:r>
          </a:p>
          <a:p>
            <a:pPr lvl="1">
              <a:defRPr/>
            </a:pPr>
            <a:r>
              <a:rPr lang="en-US" sz="2000" dirty="0">
                <a:latin typeface="Arial" charset="0"/>
                <a:ea typeface="ＭＳ Ｐゴシック" charset="0"/>
              </a:rPr>
              <a:t>Treat all wires as </a:t>
            </a:r>
            <a:r>
              <a:rPr lang="ja-JP" altLang="en-US" sz="2000" dirty="0">
                <a:latin typeface="Arial" charset="0"/>
                <a:ea typeface="ＭＳ Ｐゴシック" charset="0"/>
              </a:rPr>
              <a:t>“</a:t>
            </a:r>
            <a:r>
              <a:rPr lang="en-US" altLang="ja-JP" sz="2000" dirty="0">
                <a:latin typeface="Arial" charset="0"/>
                <a:ea typeface="ＭＳ Ｐゴシック" charset="0"/>
              </a:rPr>
              <a:t>live</a:t>
            </a:r>
            <a:r>
              <a:rPr lang="ja-JP" altLang="en-US" sz="2000" dirty="0">
                <a:latin typeface="Arial" charset="0"/>
                <a:ea typeface="ＭＳ Ｐゴシック" charset="0"/>
              </a:rPr>
              <a:t>”</a:t>
            </a:r>
            <a:r>
              <a:rPr lang="en-US" altLang="ja-JP" sz="2000" dirty="0">
                <a:latin typeface="Arial" charset="0"/>
                <a:ea typeface="ＭＳ Ｐゴシック" charset="0"/>
              </a:rPr>
              <a:t> high-voltage wires.</a:t>
            </a:r>
          </a:p>
          <a:p>
            <a:pPr lvl="1">
              <a:defRPr/>
            </a:pPr>
            <a:r>
              <a:rPr lang="en-US" sz="2000" dirty="0">
                <a:latin typeface="Arial" charset="0"/>
                <a:ea typeface="ＭＳ Ｐゴシック" charset="0"/>
              </a:rPr>
              <a:t>Establish a danger zone of at least one span in either direction from downed power wires</a:t>
            </a:r>
            <a:r>
              <a:rPr lang="en-US" sz="2000" dirty="0" smtClean="0">
                <a:latin typeface="Arial" charset="0"/>
                <a:ea typeface="ＭＳ Ｐゴシック" charset="0"/>
              </a:rPr>
              <a:t>.</a:t>
            </a:r>
          </a:p>
          <a:p>
            <a:pPr marL="457200" lvl="1" indent="0">
              <a:buFontTx/>
              <a:buNone/>
              <a:defRPr/>
            </a:pPr>
            <a:endParaRPr lang="en-US" sz="2000" dirty="0">
              <a:latin typeface="Arial" charset="0"/>
              <a:ea typeface="ＭＳ Ｐゴシック" charset="0"/>
            </a:endParaRPr>
          </a:p>
          <a:p>
            <a:pPr marL="0" indent="0">
              <a:buNone/>
              <a:defRPr/>
            </a:pPr>
            <a:r>
              <a:rPr lang="en-US" sz="2400" b="1" dirty="0">
                <a:latin typeface="Arial" charset="0"/>
                <a:ea typeface="ＭＳ Ｐゴシック" charset="0"/>
                <a:cs typeface="ＭＳ Ｐゴシック" charset="0"/>
              </a:rPr>
              <a:t>Wear full protective clothing when electrical hazards exist.</a:t>
            </a:r>
          </a:p>
          <a:p>
            <a:pPr>
              <a:defRPr/>
            </a:pPr>
            <a:endParaRPr lang="en-US" sz="2200" dirty="0">
              <a:latin typeface="Arial" charset="0"/>
              <a:ea typeface="ＭＳ Ｐゴシック" charset="0"/>
              <a:cs typeface="ＭＳ Ｐゴシック" charset="0"/>
            </a:endParaRPr>
          </a:p>
          <a:p>
            <a:pPr>
              <a:defRPr/>
            </a:pPr>
            <a:endParaRPr lang="en-US" dirty="0">
              <a:latin typeface="Arial" charset="0"/>
              <a:ea typeface="ＭＳ Ｐゴシック" charset="0"/>
              <a:cs typeface="ＭＳ Ｐゴシック"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Lighting Equipment</a:t>
            </a:r>
          </a:p>
        </p:txBody>
      </p:sp>
      <p:sp>
        <p:nvSpPr>
          <p:cNvPr id="98306" name="Content Placeholder 2"/>
          <p:cNvSpPr>
            <a:spLocks noGrp="1"/>
          </p:cNvSpPr>
          <p:nvPr>
            <p:ph idx="1"/>
          </p:nvPr>
        </p:nvSpPr>
        <p:spPr/>
        <p:txBody>
          <a:bodyPr/>
          <a:lstStyle/>
          <a:p>
            <a:r>
              <a:rPr lang="en-US" sz="2400" dirty="0">
                <a:latin typeface="Arial" charset="0"/>
                <a:ea typeface="ＭＳ Ｐゴシック" charset="0"/>
                <a:cs typeface="ＭＳ Ｐゴシック" charset="0"/>
              </a:rPr>
              <a:t>Run power plants at least once a week for at least 20 minutes, while powering an electrical device.</a:t>
            </a:r>
          </a:p>
          <a:p>
            <a:r>
              <a:rPr lang="en-US" sz="2400" dirty="0">
                <a:latin typeface="Arial" charset="0"/>
                <a:ea typeface="ＭＳ Ｐゴシック" charset="0"/>
                <a:cs typeface="ＭＳ Ｐゴシック" charset="0"/>
              </a:rPr>
              <a:t>Check fluid levels weekly. </a:t>
            </a:r>
            <a:r>
              <a:rPr lang="en-US" sz="2400" dirty="0" smtClean="0">
                <a:latin typeface="Arial" charset="0"/>
                <a:ea typeface="ＭＳ Ｐゴシック" charset="0"/>
                <a:cs typeface="ＭＳ Ｐゴシック" charset="0"/>
              </a:rPr>
              <a:t>Check </a:t>
            </a:r>
            <a:r>
              <a:rPr lang="en-US" sz="2400" dirty="0">
                <a:latin typeface="Arial" charset="0"/>
                <a:ea typeface="ＭＳ Ｐゴシック" charset="0"/>
                <a:cs typeface="ＭＳ Ｐゴシック" charset="0"/>
              </a:rPr>
              <a:t>gas and oil levels after every use. </a:t>
            </a:r>
            <a:r>
              <a:rPr lang="en-US" sz="2400" dirty="0" smtClean="0">
                <a:latin typeface="Arial" charset="0"/>
                <a:ea typeface="ＭＳ Ｐゴシック" charset="0"/>
                <a:cs typeface="ＭＳ Ｐゴシック" charset="0"/>
              </a:rPr>
              <a:t>Drain </a:t>
            </a:r>
            <a:r>
              <a:rPr lang="en-US" sz="2400" dirty="0">
                <a:latin typeface="Arial" charset="0"/>
                <a:ea typeface="ＭＳ Ｐゴシック" charset="0"/>
                <a:cs typeface="ＭＳ Ｐゴシック" charset="0"/>
              </a:rPr>
              <a:t>the power plant of all fluids if it is not to be in service for an extended period.</a:t>
            </a:r>
          </a:p>
          <a:p>
            <a:r>
              <a:rPr lang="en-US" sz="2400" dirty="0">
                <a:latin typeface="Arial" charset="0"/>
                <a:ea typeface="ＭＳ Ｐゴシック" charset="0"/>
                <a:cs typeface="ＭＳ Ｐゴシック" charset="0"/>
              </a:rPr>
              <a:t>Wear gloves when changing quartz bulbs.  Normal hand oil can cause a bulb to explode when it is energized.</a:t>
            </a:r>
          </a:p>
          <a:p>
            <a:r>
              <a:rPr lang="en-US" sz="2400" dirty="0">
                <a:latin typeface="Arial" charset="0"/>
                <a:ea typeface="ＭＳ Ｐゴシック" charset="0"/>
                <a:cs typeface="ＭＳ Ｐゴシック" charset="0"/>
              </a:rPr>
              <a:t>Inspect electrical cords at weekly intervals to ensure that the insulation is not damaged.</a:t>
            </a:r>
          </a:p>
          <a:p>
            <a:endParaRPr lang="en-US" dirty="0">
              <a:latin typeface="Arial" charset="0"/>
              <a:ea typeface="ＭＳ Ｐゴシック" charset="0"/>
              <a:cs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Lighting Equipment</a:t>
            </a:r>
          </a:p>
        </p:txBody>
      </p:sp>
      <p:sp>
        <p:nvSpPr>
          <p:cNvPr id="99330" name="Content Placeholder 2"/>
          <p:cNvSpPr>
            <a:spLocks noGrp="1"/>
          </p:cNvSpPr>
          <p:nvPr>
            <p:ph idx="1"/>
          </p:nvPr>
        </p:nvSpPr>
        <p:spPr/>
        <p:txBody>
          <a:bodyPr/>
          <a:lstStyle/>
          <a:p>
            <a:r>
              <a:rPr lang="en-US" sz="2400" dirty="0">
                <a:latin typeface="Arial" charset="0"/>
                <a:ea typeface="ＭＳ Ｐゴシック" charset="0"/>
                <a:cs typeface="ＭＳ Ｐゴシック" charset="0"/>
              </a:rPr>
              <a:t>Inspect the spark plug, spark plug wire, and carburetor at weekly intervals.  A spare spark plug should also be readily accessible.</a:t>
            </a:r>
          </a:p>
          <a:p>
            <a:r>
              <a:rPr lang="en-US" sz="2400" dirty="0">
                <a:latin typeface="Arial" charset="0"/>
                <a:ea typeface="ＭＳ Ｐゴシック" charset="0"/>
                <a:cs typeface="ＭＳ Ｐゴシック" charset="0"/>
              </a:rPr>
              <a:t>Test electrical devices for operating status while the power plant is running.</a:t>
            </a:r>
          </a:p>
          <a:p>
            <a:r>
              <a:rPr lang="en-US" sz="2400" dirty="0">
                <a:latin typeface="Arial" charset="0"/>
                <a:ea typeface="ＭＳ Ｐゴシック" charset="0"/>
                <a:cs typeface="ＭＳ Ｐゴシック" charset="0"/>
              </a:rPr>
              <a:t>Change extra gasoline approximately every three weeks to ensure freshness.</a:t>
            </a:r>
          </a:p>
          <a:p>
            <a:endParaRPr lang="en-US" dirty="0">
              <a:latin typeface="Arial" charset="0"/>
              <a:ea typeface="ＭＳ Ｐゴシック" charset="0"/>
              <a:cs typeface="ＭＳ Ｐゴシック" charset="0"/>
            </a:endParaRPr>
          </a:p>
        </p:txBody>
      </p:sp>
      <p:pic>
        <p:nvPicPr>
          <p:cNvPr id="3" name="Picture 2" descr="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4572000"/>
            <a:ext cx="3083108" cy="2044700"/>
          </a:xfrm>
          <a:prstGeom prst="rect">
            <a:avLst/>
          </a:prstGeom>
          <a:scene3d>
            <a:camera prst="orthographicFront"/>
            <a:lightRig rig="threePt" dir="t"/>
          </a:scene3d>
          <a:sp3d>
            <a:bevelT/>
          </a:sp3d>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Lighting Equipment</a:t>
            </a:r>
          </a:p>
        </p:txBody>
      </p:sp>
      <p:sp>
        <p:nvSpPr>
          <p:cNvPr id="100354" name="Content Placeholder 2"/>
          <p:cNvSpPr>
            <a:spLocks noGrp="1"/>
          </p:cNvSpPr>
          <p:nvPr>
            <p:ph idx="1"/>
          </p:nvPr>
        </p:nvSpPr>
        <p:spPr/>
        <p:txBody>
          <a:bodyPr/>
          <a:lstStyle/>
          <a:p>
            <a:r>
              <a:rPr lang="en-US" dirty="0">
                <a:latin typeface="Arial" charset="0"/>
                <a:ea typeface="ＭＳ Ｐゴシック" charset="0"/>
                <a:cs typeface="ＭＳ Ｐゴシック" charset="0"/>
              </a:rPr>
              <a:t>Electrical equipment cords and connectors should contain:</a:t>
            </a:r>
          </a:p>
          <a:p>
            <a:pPr lvl="1"/>
            <a:r>
              <a:rPr lang="en-US" dirty="0">
                <a:latin typeface="Arial" charset="0"/>
                <a:ea typeface="ＭＳ Ｐゴシック" charset="0"/>
              </a:rPr>
              <a:t>12-gauge 3-wire is the most common.</a:t>
            </a:r>
          </a:p>
          <a:p>
            <a:pPr lvl="1"/>
            <a:r>
              <a:rPr lang="en-US" dirty="0">
                <a:latin typeface="Arial" charset="0"/>
                <a:ea typeface="ＭＳ Ｐゴシック" charset="0"/>
              </a:rPr>
              <a:t>Adequately insulated.</a:t>
            </a:r>
          </a:p>
          <a:p>
            <a:pPr lvl="1"/>
            <a:r>
              <a:rPr lang="en-US" dirty="0">
                <a:latin typeface="Arial" charset="0"/>
                <a:ea typeface="ＭＳ Ｐゴシック" charset="0"/>
              </a:rPr>
              <a:t>Waterproof.</a:t>
            </a:r>
          </a:p>
          <a:p>
            <a:pPr lvl="1"/>
            <a:r>
              <a:rPr lang="en-US" dirty="0">
                <a:latin typeface="Arial" charset="0"/>
                <a:ea typeface="ＭＳ Ｐゴシック" charset="0"/>
              </a:rPr>
              <a:t>Twist lock connectors.</a:t>
            </a:r>
          </a:p>
          <a:p>
            <a:r>
              <a:rPr lang="en-US" dirty="0">
                <a:latin typeface="Arial" charset="0"/>
                <a:ea typeface="ＭＳ Ｐゴシック" charset="0"/>
                <a:cs typeface="ＭＳ Ｐゴシック" charset="0"/>
              </a:rPr>
              <a:t>The ground-fault interrupter will shut off the electricity very quickly to reduce the severity of shock to the user.</a:t>
            </a:r>
          </a:p>
          <a:p>
            <a:endParaRPr lang="en-US" dirty="0">
              <a:latin typeface="Arial" charset="0"/>
              <a:ea typeface="ＭＳ Ｐゴシック" charset="0"/>
              <a:cs typeface="ＭＳ Ｐゴシック" charset="0"/>
            </a:endParaRPr>
          </a:p>
          <a:p>
            <a:pPr lvl="1"/>
            <a:endParaRPr lang="en-US" dirty="0">
              <a:latin typeface="Arial" charset="0"/>
              <a:ea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Review</a:t>
            </a:r>
          </a:p>
        </p:txBody>
      </p:sp>
      <p:sp>
        <p:nvSpPr>
          <p:cNvPr id="101378" name="Content Placeholder 2"/>
          <p:cNvSpPr>
            <a:spLocks noGrp="1"/>
          </p:cNvSpPr>
          <p:nvPr>
            <p:ph idx="1"/>
          </p:nvPr>
        </p:nvSpPr>
        <p:spPr/>
        <p:txBody>
          <a:bodyPr/>
          <a:lstStyle/>
          <a:p>
            <a:r>
              <a:rPr lang="en-US" dirty="0">
                <a:latin typeface="Arial" charset="0"/>
                <a:ea typeface="ＭＳ Ｐゴシック" charset="0"/>
                <a:cs typeface="ＭＳ Ｐゴシック" charset="0"/>
              </a:rPr>
              <a:t>Review the aspects of controlling building utilities effectively and safely.</a:t>
            </a:r>
          </a:p>
          <a:p>
            <a:pPr>
              <a:buFont typeface="Monotype Sorts" charset="0"/>
              <a:buNone/>
            </a:pPr>
            <a:endParaRPr lang="en-US" dirty="0">
              <a:latin typeface="Arial" charset="0"/>
              <a:ea typeface="ＭＳ Ｐゴシック" charset="0"/>
              <a:cs typeface="ＭＳ Ｐゴシック" charset="0"/>
            </a:endParaRPr>
          </a:p>
          <a:p>
            <a:r>
              <a:rPr lang="en-US" dirty="0">
                <a:latin typeface="Arial" charset="0"/>
                <a:ea typeface="ＭＳ Ｐゴシック" charset="0"/>
                <a:cs typeface="ＭＳ Ｐゴシック" charset="0"/>
              </a:rPr>
              <a:t>Review the procedures for setting up and maintaining lighting equipment with regard to firefighter safety.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Lesson Seven Firefighter I</a:t>
            </a:r>
          </a:p>
        </p:txBody>
      </p:sp>
      <p:sp>
        <p:nvSpPr>
          <p:cNvPr id="102402" name="Content Placeholder 2"/>
          <p:cNvSpPr>
            <a:spLocks noGrp="1"/>
          </p:cNvSpPr>
          <p:nvPr>
            <p:ph idx="1"/>
          </p:nvPr>
        </p:nvSpPr>
        <p:spPr/>
        <p:txBody>
          <a:bodyPr/>
          <a:lstStyle/>
          <a:p>
            <a:pPr>
              <a:buFont typeface="Monotype Sorts" charset="0"/>
              <a:buNone/>
              <a:defRPr/>
            </a:pPr>
            <a:r>
              <a:rPr lang="en-US" b="1" dirty="0">
                <a:latin typeface="Arial" charset="0"/>
                <a:ea typeface="ＭＳ Ｐゴシック" charset="0"/>
                <a:cs typeface="ＭＳ Ｐゴシック" charset="0"/>
              </a:rPr>
              <a:t>TERMINAL </a:t>
            </a:r>
            <a:r>
              <a:rPr lang="en-US" b="1" dirty="0" smtClean="0">
                <a:latin typeface="Arial" charset="0"/>
                <a:ea typeface="ＭＳ Ｐゴシック" charset="0"/>
                <a:cs typeface="ＭＳ Ｐゴシック" charset="0"/>
              </a:rPr>
              <a:t>OBJECTIVE</a:t>
            </a:r>
          </a:p>
          <a:p>
            <a:pPr>
              <a:buFont typeface="Monotype Sorts" charset="0"/>
              <a:buNone/>
              <a:defRPr/>
            </a:pPr>
            <a:endParaRPr lang="en-US" sz="1200" b="1" dirty="0">
              <a:latin typeface="Arial" charset="0"/>
              <a:ea typeface="ＭＳ Ｐゴシック" charset="0"/>
              <a:cs typeface="ＭＳ Ｐゴシック" charset="0"/>
            </a:endParaRPr>
          </a:p>
          <a:p>
            <a:pPr>
              <a:spcBef>
                <a:spcPts val="0"/>
              </a:spcBef>
              <a:defRPr/>
            </a:pPr>
            <a:r>
              <a:rPr lang="en-US" dirty="0">
                <a:latin typeface="Arial" charset="0"/>
                <a:ea typeface="ＭＳ Ｐゴシック" charset="0"/>
                <a:cs typeface="ＭＳ Ｐゴシック" charset="0"/>
              </a:rPr>
              <a:t>The Firefighter I candidate, when given a written examination, shall correctly identify the potential long-term </a:t>
            </a:r>
            <a:r>
              <a:rPr lang="en-US" dirty="0" smtClean="0">
                <a:latin typeface="Arial" charset="0"/>
                <a:ea typeface="ＭＳ Ｐゴシック" charset="0"/>
                <a:cs typeface="ＭＳ Ｐゴシック" charset="0"/>
              </a:rPr>
              <a:t>health</a:t>
            </a:r>
          </a:p>
          <a:p>
            <a:pPr marL="346075" indent="0">
              <a:spcBef>
                <a:spcPts val="0"/>
              </a:spcBef>
              <a:buFont typeface="Monotype Sorts" charset="0"/>
              <a:buNone/>
              <a:defRPr/>
            </a:pPr>
            <a:r>
              <a:rPr lang="en-US" dirty="0" smtClean="0">
                <a:latin typeface="Arial" charset="0"/>
                <a:ea typeface="ＭＳ Ｐゴシック" charset="0"/>
                <a:cs typeface="ＭＳ Ｐゴシック" charset="0"/>
              </a:rPr>
              <a:t>Consequences</a:t>
            </a:r>
          </a:p>
          <a:p>
            <a:pPr marL="346075" indent="0">
              <a:spcBef>
                <a:spcPts val="0"/>
              </a:spcBef>
              <a:buFont typeface="Monotype Sorts" charset="0"/>
              <a:buNone/>
              <a:defRPr/>
            </a:pPr>
            <a:r>
              <a:rPr lang="en-US" dirty="0" smtClean="0">
                <a:latin typeface="Arial" charset="0"/>
                <a:ea typeface="ＭＳ Ｐゴシック" charset="0"/>
                <a:cs typeface="ＭＳ Ｐゴシック" charset="0"/>
              </a:rPr>
              <a:t>of </a:t>
            </a:r>
            <a:r>
              <a:rPr lang="en-US" dirty="0">
                <a:latin typeface="Arial" charset="0"/>
                <a:ea typeface="ＭＳ Ｐゴシック" charset="0"/>
                <a:cs typeface="ＭＳ Ｐゴシック" charset="0"/>
              </a:rPr>
              <a:t>exposure </a:t>
            </a:r>
            <a:r>
              <a:rPr lang="en-US" dirty="0" smtClean="0">
                <a:latin typeface="Arial" charset="0"/>
                <a:ea typeface="ＭＳ Ｐゴシック" charset="0"/>
                <a:cs typeface="ＭＳ Ｐゴシック" charset="0"/>
              </a:rPr>
              <a:t>to</a:t>
            </a:r>
          </a:p>
          <a:p>
            <a:pPr marL="346075" indent="0">
              <a:spcBef>
                <a:spcPts val="0"/>
              </a:spcBef>
              <a:buFont typeface="Monotype Sorts" charset="0"/>
              <a:buNone/>
              <a:defRPr/>
            </a:pPr>
            <a:r>
              <a:rPr lang="en-US" dirty="0" smtClean="0">
                <a:latin typeface="Arial" charset="0"/>
                <a:ea typeface="ＭＳ Ｐゴシック" charset="0"/>
                <a:cs typeface="ＭＳ Ｐゴシック" charset="0"/>
              </a:rPr>
              <a:t>the </a:t>
            </a:r>
            <a:r>
              <a:rPr lang="en-US" dirty="0">
                <a:latin typeface="Arial" charset="0"/>
                <a:ea typeface="ＭＳ Ｐゴシック" charset="0"/>
                <a:cs typeface="ＭＳ Ｐゴシック" charset="0"/>
              </a:rPr>
              <a:t>products </a:t>
            </a:r>
            <a:r>
              <a:rPr lang="en-US" dirty="0" smtClean="0">
                <a:latin typeface="Arial" charset="0"/>
                <a:ea typeface="ＭＳ Ｐゴシック" charset="0"/>
                <a:cs typeface="ＭＳ Ｐゴシック" charset="0"/>
              </a:rPr>
              <a:t>of</a:t>
            </a:r>
          </a:p>
          <a:p>
            <a:pPr marL="346075" indent="0">
              <a:spcBef>
                <a:spcPts val="0"/>
              </a:spcBef>
              <a:buFont typeface="Monotype Sorts" charset="0"/>
              <a:buNone/>
              <a:defRPr/>
            </a:pPr>
            <a:r>
              <a:rPr lang="en-US" dirty="0" smtClean="0">
                <a:latin typeface="Arial" charset="0"/>
                <a:ea typeface="ＭＳ Ｐゴシック" charset="0"/>
                <a:cs typeface="ＭＳ Ｐゴシック" charset="0"/>
              </a:rPr>
              <a:t>combustion and</a:t>
            </a:r>
          </a:p>
          <a:p>
            <a:pPr marL="346075" indent="0">
              <a:spcBef>
                <a:spcPts val="0"/>
              </a:spcBef>
              <a:buFont typeface="Monotype Sorts" charset="0"/>
              <a:buNone/>
              <a:defRPr/>
            </a:pPr>
            <a:r>
              <a:rPr lang="en-US" dirty="0" smtClean="0">
                <a:latin typeface="Arial" charset="0"/>
                <a:ea typeface="ＭＳ Ｐゴシック" charset="0"/>
                <a:cs typeface="ＭＳ Ｐゴシック" charset="0"/>
              </a:rPr>
              <a:t>describe </a:t>
            </a:r>
            <a:r>
              <a:rPr lang="en-US" dirty="0">
                <a:latin typeface="Arial" charset="0"/>
                <a:ea typeface="ＭＳ Ｐゴシック" charset="0"/>
                <a:cs typeface="ＭＳ Ｐゴシック" charset="0"/>
              </a:rPr>
              <a:t>methods that will reduce the risk to the firefighter</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health.</a:t>
            </a:r>
          </a:p>
          <a:p>
            <a:pPr>
              <a:defRPr/>
            </a:pPr>
            <a:endParaRPr lang="en-US" dirty="0">
              <a:latin typeface="Arial" charset="0"/>
              <a:ea typeface="ＭＳ Ｐゴシック" charset="0"/>
              <a:cs typeface="ＭＳ Ｐゴシック" charset="0"/>
            </a:endParaRPr>
          </a:p>
        </p:txBody>
      </p:sp>
      <p:pic>
        <p:nvPicPr>
          <p:cNvPr id="3" name="Picture 2" descr="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3124200"/>
            <a:ext cx="3048000" cy="2021417"/>
          </a:xfrm>
          <a:prstGeom prst="roundRect">
            <a:avLst>
              <a:gd name="adj" fmla="val 8594"/>
            </a:avLst>
          </a:prstGeom>
          <a:solidFill>
            <a:srgbClr val="FFFFFF">
              <a:shade val="85000"/>
            </a:srgbClr>
          </a:solidFill>
          <a:ln>
            <a:noFill/>
          </a:ln>
          <a:effectLst/>
          <a:scene3d>
            <a:camera prst="orthographicFront"/>
            <a:lightRig rig="threePt" dir="t"/>
          </a:scene3d>
          <a:sp3d>
            <a:bevelT/>
          </a:sp3d>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28700"/>
          </a:xfrm>
        </p:spPr>
        <p:txBody>
          <a:bodyPr/>
          <a:lstStyle/>
          <a:p>
            <a:pPr>
              <a:defRPr/>
            </a:pPr>
            <a:r>
              <a:rPr lang="en-US" dirty="0">
                <a:latin typeface="FrnkGothITC Hv BT" charset="0"/>
                <a:ea typeface="ＭＳ Ｐゴシック" charset="0"/>
                <a:cs typeface="ＭＳ Ｐゴシック" charset="0"/>
              </a:rPr>
              <a:t>Enabling Objectives</a:t>
            </a:r>
          </a:p>
        </p:txBody>
      </p:sp>
      <p:sp>
        <p:nvSpPr>
          <p:cNvPr id="103426" name="Content Placeholder 2"/>
          <p:cNvSpPr>
            <a:spLocks noGrp="1"/>
          </p:cNvSpPr>
          <p:nvPr>
            <p:ph idx="1"/>
          </p:nvPr>
        </p:nvSpPr>
        <p:spPr/>
        <p:txBody>
          <a:bodyPr/>
          <a:lstStyle/>
          <a:p>
            <a:r>
              <a:rPr lang="en-US" dirty="0">
                <a:latin typeface="Arial" charset="0"/>
                <a:ea typeface="ＭＳ Ｐゴシック" charset="0"/>
                <a:cs typeface="ＭＳ Ｐゴシック" charset="0"/>
              </a:rPr>
              <a:t>The Firefighter I candidate shall correctly identify in writing the potential long-term health consequences of exposure to the products of combustion.</a:t>
            </a:r>
          </a:p>
          <a:p>
            <a:r>
              <a:rPr lang="en-US" dirty="0">
                <a:latin typeface="Arial" charset="0"/>
                <a:ea typeface="ＭＳ Ｐゴシック" charset="0"/>
                <a:cs typeface="ＭＳ Ｐゴシック" charset="0"/>
              </a:rPr>
              <a:t>The Firefighter I candidate shall correctly identify in writing the methods to reduce the long-term health effects of exposure to the products of </a:t>
            </a:r>
            <a:r>
              <a:rPr lang="en-US" dirty="0" smtClean="0">
                <a:latin typeface="Arial" charset="0"/>
                <a:ea typeface="ＭＳ Ｐゴシック" charset="0"/>
                <a:cs typeface="ＭＳ Ｐゴシック" charset="0"/>
              </a:rPr>
              <a:t>combustion. </a:t>
            </a:r>
            <a:endParaRPr lang="en-US" dirty="0">
              <a:latin typeface="Arial" charset="0"/>
              <a:ea typeface="ＭＳ Ｐゴシック" charset="0"/>
              <a:cs typeface="ＭＳ Ｐゴシック" charset="0"/>
            </a:endParaRPr>
          </a:p>
        </p:txBody>
      </p:sp>
    </p:spTree>
  </p:cSld>
  <p:clrMapOvr>
    <a:masterClrMapping/>
  </p:clrMapOvr>
</p:sld>
</file>

<file path=ppt/theme/theme1.xml><?xml version="1.0" encoding="utf-8"?>
<a:theme xmlns:a="http://schemas.openxmlformats.org/drawingml/2006/main" name="Generic (Online)">
  <a:themeElements>
    <a:clrScheme name="Generic (Online).pot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fontScheme name="Generic (Online).pot">
      <a:majorFont>
        <a:latin typeface="FrnkGothITC Hv BT"/>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Generic (Online).pot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clrMap bg1="lt1" tx1="dk1" bg2="lt2" tx2="dk2" accent1="accent1" accent2="accent2" accent3="accent3" accent4="accent4" accent5="accent5" accent6="accent6" hlink="hlink" folHlink="folHlink"/>
    </a:extraClrScheme>
    <a:extraClrScheme>
      <a:clrScheme name="Generic (Online).pot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800000"/>
        </a:folHlink>
      </a:clrScheme>
      <a:clrMap bg1="dk2" tx1="lt1" bg2="dk1" tx2="lt2" accent1="accent1" accent2="accent2" accent3="accent3" accent4="accent4" accent5="accent5" accent6="accent6" hlink="hlink" folHlink="folHlink"/>
    </a:extraClrScheme>
    <a:extraClrScheme>
      <a:clrScheme name="Generic (Online).pot 3">
        <a:dk1>
          <a:srgbClr val="000000"/>
        </a:dk1>
        <a:lt1>
          <a:srgbClr val="FFFFFF"/>
        </a:lt1>
        <a:dk2>
          <a:srgbClr val="000000"/>
        </a:dk2>
        <a:lt2>
          <a:srgbClr val="CBCBCB"/>
        </a:lt2>
        <a:accent1>
          <a:srgbClr val="B2B2B2"/>
        </a:accent1>
        <a:accent2>
          <a:srgbClr val="EAEAEA"/>
        </a:accent2>
        <a:accent3>
          <a:srgbClr val="FFFFFF"/>
        </a:accent3>
        <a:accent4>
          <a:srgbClr val="000000"/>
        </a:accent4>
        <a:accent5>
          <a:srgbClr val="D5D5D5"/>
        </a:accent5>
        <a:accent6>
          <a:srgbClr val="D4D4D4"/>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Office\Templates\Presentations\Generic (Online).pot</Template>
  <TotalTime>8184</TotalTime>
  <Words>7117</Words>
  <Application>Microsoft Macintosh PowerPoint</Application>
  <PresentationFormat>On-screen Show (4:3)</PresentationFormat>
  <Paragraphs>613</Paragraphs>
  <Slides>137</Slides>
  <Notes>0</Notes>
  <HiddenSlides>0</HiddenSlides>
  <MMClips>0</MMClips>
  <ScaleCrop>false</ScaleCrop>
  <HeadingPairs>
    <vt:vector size="4" baseType="variant">
      <vt:variant>
        <vt:lpstr>Theme</vt:lpstr>
      </vt:variant>
      <vt:variant>
        <vt:i4>1</vt:i4>
      </vt:variant>
      <vt:variant>
        <vt:lpstr>Slide Titles</vt:lpstr>
      </vt:variant>
      <vt:variant>
        <vt:i4>137</vt:i4>
      </vt:variant>
    </vt:vector>
  </HeadingPairs>
  <TitlesOfParts>
    <vt:vector size="138" baseType="lpstr">
      <vt:lpstr>Generic (Online)</vt:lpstr>
      <vt:lpstr>Orientation &amp; Safety Firefighter I</vt:lpstr>
      <vt:lpstr>Lesson One Firefighter I</vt:lpstr>
      <vt:lpstr>Enabling Objectives</vt:lpstr>
      <vt:lpstr>Enabling Objectives</vt:lpstr>
      <vt:lpstr>Mission of the Fire Service</vt:lpstr>
      <vt:lpstr>Mission of the Fire Service</vt:lpstr>
      <vt:lpstr>Technology</vt:lpstr>
      <vt:lpstr>Technology</vt:lpstr>
      <vt:lpstr>Mission of the Fire Dept.</vt:lpstr>
      <vt:lpstr>Mission of the Fire Dept.</vt:lpstr>
      <vt:lpstr>FD Member Assistance</vt:lpstr>
      <vt:lpstr>FD Member Assistance</vt:lpstr>
      <vt:lpstr>FD Member Assistance</vt:lpstr>
      <vt:lpstr>FD Member Assistance</vt:lpstr>
      <vt:lpstr>FD Member Assistance</vt:lpstr>
      <vt:lpstr>FD Member Assistance</vt:lpstr>
      <vt:lpstr>Physical Fitness</vt:lpstr>
      <vt:lpstr>Review</vt:lpstr>
      <vt:lpstr>Review</vt:lpstr>
      <vt:lpstr>Lesson Two Firefighter I</vt:lpstr>
      <vt:lpstr>Enabling Objectives</vt:lpstr>
      <vt:lpstr>Organization of the FD</vt:lpstr>
      <vt:lpstr>Unity of Command</vt:lpstr>
      <vt:lpstr>Division of Labor</vt:lpstr>
      <vt:lpstr>Organization of the FD</vt:lpstr>
      <vt:lpstr>Organization of the FD</vt:lpstr>
      <vt:lpstr>Fire Department Positions</vt:lpstr>
      <vt:lpstr>Fire Department Positions</vt:lpstr>
      <vt:lpstr>Fire Department Positions</vt:lpstr>
      <vt:lpstr>Fire Department Positions</vt:lpstr>
      <vt:lpstr>Fire Department Positions</vt:lpstr>
      <vt:lpstr>Fire Department Positions</vt:lpstr>
      <vt:lpstr>Fire Department Positions</vt:lpstr>
      <vt:lpstr>Fire Department Positions</vt:lpstr>
      <vt:lpstr>Fire Department Positions</vt:lpstr>
      <vt:lpstr>Fire Department Positions</vt:lpstr>
      <vt:lpstr>Review</vt:lpstr>
      <vt:lpstr>Lesson Three Firefighter I</vt:lpstr>
      <vt:lpstr>Enabling Objectives</vt:lpstr>
      <vt:lpstr>Enabling Objectives</vt:lpstr>
      <vt:lpstr>Procedures / Guidelines</vt:lpstr>
      <vt:lpstr>Procedures / Guidelines</vt:lpstr>
      <vt:lpstr>Procedures / Guidelines</vt:lpstr>
      <vt:lpstr>Procedures / Guidelines</vt:lpstr>
      <vt:lpstr>Procedures / Guidelines</vt:lpstr>
      <vt:lpstr>Procedures/Guidelines</vt:lpstr>
      <vt:lpstr>Rules &amp; Regulations</vt:lpstr>
      <vt:lpstr>Rules &amp; Regulations</vt:lpstr>
      <vt:lpstr>Incident Command System</vt:lpstr>
      <vt:lpstr>Incident Command System</vt:lpstr>
      <vt:lpstr>Incident Command System</vt:lpstr>
      <vt:lpstr>Incident Command System</vt:lpstr>
      <vt:lpstr>Incident Command System</vt:lpstr>
      <vt:lpstr>Incident Command System</vt:lpstr>
      <vt:lpstr>Incident Command System</vt:lpstr>
      <vt:lpstr>Incident Command System</vt:lpstr>
      <vt:lpstr>Incident Command System</vt:lpstr>
      <vt:lpstr>Incident Command System</vt:lpstr>
      <vt:lpstr>Incident Command System</vt:lpstr>
      <vt:lpstr>Allied Agencies</vt:lpstr>
      <vt:lpstr>Allied Agencies</vt:lpstr>
      <vt:lpstr>Allied Agencies</vt:lpstr>
      <vt:lpstr>Allied Agencies</vt:lpstr>
      <vt:lpstr>Allied Agencies</vt:lpstr>
      <vt:lpstr>Allied Agencies</vt:lpstr>
      <vt:lpstr>Review</vt:lpstr>
      <vt:lpstr>Review</vt:lpstr>
      <vt:lpstr>Lesson Four Firefighter I</vt:lpstr>
      <vt:lpstr>Enabling Objectives</vt:lpstr>
      <vt:lpstr>NFPA 1500</vt:lpstr>
      <vt:lpstr>NFPA 1500</vt:lpstr>
      <vt:lpstr>NFPA 1500</vt:lpstr>
      <vt:lpstr>The Safety Program</vt:lpstr>
      <vt:lpstr>Safety Officer Responsibilities</vt:lpstr>
      <vt:lpstr>Impact of Firefighter Injuries</vt:lpstr>
      <vt:lpstr>Personnel Accountability</vt:lpstr>
      <vt:lpstr>Personnel Accountability</vt:lpstr>
      <vt:lpstr>Review</vt:lpstr>
      <vt:lpstr>Lesson Five Firefighter I</vt:lpstr>
      <vt:lpstr>Enabling Objectives</vt:lpstr>
      <vt:lpstr>Building Hazards</vt:lpstr>
      <vt:lpstr>Building Hazards</vt:lpstr>
      <vt:lpstr>Building Hazards</vt:lpstr>
      <vt:lpstr>Review</vt:lpstr>
      <vt:lpstr>Lesson Six Firefighter I</vt:lpstr>
      <vt:lpstr>Enabling Objectives</vt:lpstr>
      <vt:lpstr>Controlling Utilities</vt:lpstr>
      <vt:lpstr>Controlling Utilities</vt:lpstr>
      <vt:lpstr>Controlling Utilities</vt:lpstr>
      <vt:lpstr>Controlling Utilities</vt:lpstr>
      <vt:lpstr>Controlling Utilities</vt:lpstr>
      <vt:lpstr>Controlling Utilities</vt:lpstr>
      <vt:lpstr>Controlling Utilities</vt:lpstr>
      <vt:lpstr>Lighting Equipment</vt:lpstr>
      <vt:lpstr>Lighting Equipment</vt:lpstr>
      <vt:lpstr>Lighting Equipment</vt:lpstr>
      <vt:lpstr>Review</vt:lpstr>
      <vt:lpstr>Lesson Seven Firefighter I</vt:lpstr>
      <vt:lpstr>Enabling Objectives</vt:lpstr>
      <vt:lpstr>Exposure</vt:lpstr>
      <vt:lpstr>Exposure</vt:lpstr>
      <vt:lpstr>Exposure</vt:lpstr>
      <vt:lpstr>Exposure</vt:lpstr>
      <vt:lpstr>Exposure</vt:lpstr>
      <vt:lpstr>Exposure</vt:lpstr>
      <vt:lpstr>Reducing Exposure</vt:lpstr>
      <vt:lpstr>Reducing Exposure</vt:lpstr>
      <vt:lpstr>Reducing Exposure</vt:lpstr>
      <vt:lpstr>Review</vt:lpstr>
      <vt:lpstr>Lesson Eight Firefighter I</vt:lpstr>
      <vt:lpstr>Enabling Objectives</vt:lpstr>
      <vt:lpstr>Enabling Objectives</vt:lpstr>
      <vt:lpstr>Fireground Operations</vt:lpstr>
      <vt:lpstr>Fireground Operations</vt:lpstr>
      <vt:lpstr>Fireground Operations</vt:lpstr>
      <vt:lpstr>Fireground Operations</vt:lpstr>
      <vt:lpstr>Apparatus Safety</vt:lpstr>
      <vt:lpstr>Apparatus Safety</vt:lpstr>
      <vt:lpstr>Roadway Safety</vt:lpstr>
      <vt:lpstr>Roadway Safety</vt:lpstr>
      <vt:lpstr>Roadway Safety</vt:lpstr>
      <vt:lpstr>Roadway Safety</vt:lpstr>
      <vt:lpstr>Roadway Safety</vt:lpstr>
      <vt:lpstr>Roadway Safety</vt:lpstr>
      <vt:lpstr>Roadway Safety</vt:lpstr>
      <vt:lpstr>Safe Training</vt:lpstr>
      <vt:lpstr>Safe Training</vt:lpstr>
      <vt:lpstr>Station Safety</vt:lpstr>
      <vt:lpstr>Station Safety</vt:lpstr>
      <vt:lpstr>Review</vt:lpstr>
      <vt:lpstr>Review</vt:lpstr>
      <vt:lpstr>Lesson Nine Firefighter I</vt:lpstr>
      <vt:lpstr>Enabling Objectives</vt:lpstr>
      <vt:lpstr>Control Zones</vt:lpstr>
      <vt:lpstr>Control Zones</vt:lpstr>
      <vt:lpstr>Control Zones </vt:lpstr>
      <vt:lpstr>Review</vt:lpstr>
    </vt:vector>
  </TitlesOfParts>
  <Manager>C Best</Manager>
  <Company>NC Dept. of Insurance, OSFM</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Orientation &amp; Safety I</dc:title>
  <dc:subject/>
  <dc:creator>R&amp;PD</dc:creator>
  <cp:keywords>Orientation, Safety, Fire and rescue, North Carolina, Pocket Tools Training</cp:keywords>
  <dc:description/>
  <cp:lastModifiedBy>Chris Best</cp:lastModifiedBy>
  <cp:revision>133</cp:revision>
  <dcterms:created xsi:type="dcterms:W3CDTF">2011-11-02T15:02:21Z</dcterms:created>
  <dcterms:modified xsi:type="dcterms:W3CDTF">2011-12-02T13:36:31Z</dcterms:modified>
  <cp:category>Training</cp:category>
</cp:coreProperties>
</file>