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sldIdLst>
    <p:sldId id="258" r:id="rId2"/>
    <p:sldId id="260" r:id="rId3"/>
    <p:sldId id="339" r:id="rId4"/>
    <p:sldId id="351" r:id="rId5"/>
    <p:sldId id="352" r:id="rId6"/>
    <p:sldId id="353" r:id="rId7"/>
    <p:sldId id="354" r:id="rId8"/>
    <p:sldId id="355" r:id="rId9"/>
    <p:sldId id="356" r:id="rId10"/>
    <p:sldId id="357" r:id="rId11"/>
    <p:sldId id="359" r:id="rId12"/>
    <p:sldId id="358" r:id="rId13"/>
    <p:sldId id="403" r:id="rId14"/>
    <p:sldId id="401" r:id="rId15"/>
    <p:sldId id="402" r:id="rId16"/>
    <p:sldId id="360" r:id="rId17"/>
    <p:sldId id="404"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a:srgbClr val="FFFF17"/>
    <a:srgbClr val="020200"/>
    <a:srgbClr val="99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94660"/>
  </p:normalViewPr>
  <p:slideViewPr>
    <p:cSldViewPr>
      <p:cViewPr varScale="1">
        <p:scale>
          <a:sx n="101" d="100"/>
          <a:sy n="101" d="100"/>
        </p:scale>
        <p:origin x="-1648" y="8"/>
      </p:cViewPr>
      <p:guideLst>
        <p:guide orient="horz" pos="1776"/>
        <p:guide pos="29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6" descr="OSFM - Colo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
          <p:cNvSpPr>
            <a:spLocks noChangeShapeType="1"/>
          </p:cNvSpPr>
          <p:nvPr userDrawn="1"/>
        </p:nvSpPr>
        <p:spPr bwMode="auto">
          <a:xfrm>
            <a:off x="1981200" y="3048000"/>
            <a:ext cx="71628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0179" name="Rectangle 3"/>
          <p:cNvSpPr>
            <a:spLocks noGrp="1" noChangeArrowheads="1"/>
          </p:cNvSpPr>
          <p:nvPr>
            <p:ph type="ctrTitle"/>
          </p:nvPr>
        </p:nvSpPr>
        <p:spPr>
          <a:xfrm>
            <a:off x="0" y="1066800"/>
            <a:ext cx="9144000" cy="1904999"/>
          </a:xfrm>
        </p:spPr>
        <p:txBody>
          <a:bodyPr/>
          <a:lstStyle>
            <a:lvl1pPr algn="ctr">
              <a:defRPr/>
            </a:lvl1pPr>
          </a:lstStyle>
          <a:p>
            <a:r>
              <a:rPr lang="en-US" dirty="0"/>
              <a:t>Click to edit Master title style</a:t>
            </a:r>
          </a:p>
        </p:txBody>
      </p:sp>
      <p:sp>
        <p:nvSpPr>
          <p:cNvPr id="50180" name="Rectangle 4"/>
          <p:cNvSpPr>
            <a:spLocks noGrp="1" noChangeArrowheads="1"/>
          </p:cNvSpPr>
          <p:nvPr>
            <p:ph type="subTitle" idx="1"/>
          </p:nvPr>
        </p:nvSpPr>
        <p:spPr>
          <a:xfrm>
            <a:off x="2286000" y="3391933"/>
            <a:ext cx="6015038" cy="1752600"/>
          </a:xfrm>
        </p:spPr>
        <p:txBody>
          <a:bodyPr/>
          <a:lstStyle>
            <a:lvl1pPr marL="0" indent="0" algn="ctr">
              <a:buFont typeface="Monotype Sorts" charset="2"/>
              <a:buNone/>
              <a:defRPr/>
            </a:lvl1pPr>
          </a:lstStyle>
          <a:p>
            <a:r>
              <a:rPr lang="en-US" dirty="0"/>
              <a:t>Click to edit Master subtitle style</a:t>
            </a:r>
          </a:p>
        </p:txBody>
      </p:sp>
      <p:pic>
        <p:nvPicPr>
          <p:cNvPr id="9"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0000"/>
          <a:stretch/>
        </p:blipFill>
        <p:spPr bwMode="auto">
          <a:xfrm>
            <a:off x="0" y="1600200"/>
            <a:ext cx="2133600" cy="5262622"/>
          </a:xfrm>
          <a:prstGeom prst="rect">
            <a:avLst/>
          </a:prstGeom>
          <a:noFill/>
          <a:ln>
            <a:noFill/>
          </a:ln>
          <a:effectLst>
            <a:outerShdw blurRad="127000" dist="126999" dir="2700000" algn="ctr" rotWithShape="0">
              <a:srgbClr val="2D2F2A">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46843725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649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gs>
            <a:gs pos="0">
              <a:srgbClr val="000000"/>
            </a:gs>
            <a:gs pos="84000">
              <a:schemeClr val="accent5"/>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800219"/>
          </a:xfrm>
          <a:prstGeom prst="rect">
            <a:avLst/>
          </a:prstGeom>
          <a:noFill/>
          <a:ln w="9525">
            <a:noFill/>
            <a:miter lim="800000"/>
            <a:headEnd/>
            <a:tailEnd/>
          </a:ln>
          <a:effectLst>
            <a:outerShdw blurRad="63500" dist="29783" dir="1514402"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8" name="Rectangle 4"/>
          <p:cNvSpPr>
            <a:spLocks noGrp="1" noChangeArrowheads="1"/>
          </p:cNvSpPr>
          <p:nvPr>
            <p:ph type="body" idx="1"/>
          </p:nvPr>
        </p:nvSpPr>
        <p:spPr bwMode="auto">
          <a:xfrm>
            <a:off x="2362200" y="10668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1074738" y="990600"/>
            <a:ext cx="8069262" cy="1588"/>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1030" name="Picture 22" descr="OSFM - Colo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0000"/>
          <a:stretch/>
        </p:blipFill>
        <p:spPr bwMode="auto">
          <a:xfrm>
            <a:off x="0" y="1600200"/>
            <a:ext cx="2133600" cy="5262622"/>
          </a:xfrm>
          <a:prstGeom prst="rect">
            <a:avLst/>
          </a:prstGeom>
          <a:noFill/>
          <a:ln>
            <a:noFill/>
          </a:ln>
          <a:effectLst>
            <a:outerShdw blurRad="127000" dist="126999" dir="2700000" algn="ctr" rotWithShape="0">
              <a:srgbClr val="2D2F2A">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10" r:id="rId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600" b="1">
          <a:solidFill>
            <a:srgbClr val="993300"/>
          </a:solidFill>
          <a:latin typeface="Arial"/>
          <a:ea typeface="ＭＳ Ｐゴシック" charset="-128"/>
          <a:cs typeface="Arial"/>
        </a:defRPr>
      </a:lvl1pPr>
      <a:lvl2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2pPr>
      <a:lvl3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3pPr>
      <a:lvl4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4pPr>
      <a:lvl5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charset="0"/>
        <a:buChar char="n"/>
        <a:defRPr kumimoji="1" sz="2800">
          <a:solidFill>
            <a:schemeClr val="bg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ea typeface="ＭＳ Ｐゴシック" charset="-128"/>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ea typeface="ＭＳ Ｐゴシック" charset="-128"/>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ea typeface="ＭＳ Ｐゴシック" charset="0"/>
          <a:cs typeface="Times New Roman"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1" y="1219200"/>
            <a:ext cx="9144000" cy="1508105"/>
          </a:xfrm>
        </p:spPr>
        <p:txBody>
          <a:bodyPr/>
          <a:lstStyle/>
          <a:p>
            <a:pPr>
              <a:defRPr/>
            </a:pPr>
            <a:r>
              <a:rPr lang="en-US" dirty="0" smtClean="0">
                <a:latin typeface="FrnkGothITC Hv BT" charset="0"/>
                <a:ea typeface="ＭＳ Ｐゴシック" charset="0"/>
                <a:cs typeface="ＭＳ Ｐゴシック" charset="0"/>
              </a:rPr>
              <a:t>Orientation </a:t>
            </a:r>
            <a:r>
              <a:rPr lang="en-US" dirty="0">
                <a:latin typeface="FrnkGothITC Hv BT" charset="0"/>
                <a:ea typeface="ＭＳ Ｐゴシック" charset="0"/>
                <a:cs typeface="ＭＳ Ｐゴシック" charset="0"/>
              </a:rPr>
              <a:t>&amp; Safety</a:t>
            </a:r>
            <a:br>
              <a:rPr lang="en-US" dirty="0">
                <a:latin typeface="FrnkGothITC Hv BT" charset="0"/>
                <a:ea typeface="ＭＳ Ｐゴシック" charset="0"/>
                <a:cs typeface="ＭＳ Ｐゴシック" charset="0"/>
              </a:rPr>
            </a:br>
            <a:r>
              <a:rPr lang="en-US" dirty="0">
                <a:latin typeface="FrnkGothITC Hv BT" charset="0"/>
                <a:ea typeface="ＭＳ Ｐゴシック" charset="0"/>
                <a:cs typeface="ＭＳ Ｐゴシック" charset="0"/>
              </a:rPr>
              <a:t>Firefighter </a:t>
            </a:r>
            <a:r>
              <a:rPr lang="en-US" dirty="0" smtClean="0">
                <a:latin typeface="FrnkGothITC Hv BT" charset="0"/>
                <a:ea typeface="ＭＳ Ｐゴシック" charset="0"/>
                <a:cs typeface="ＭＳ Ｐゴシック" charset="0"/>
              </a:rPr>
              <a:t>II</a:t>
            </a:r>
            <a:endParaRPr lang="en-US" dirty="0">
              <a:latin typeface="FrnkGothITC Hv BT" charset="0"/>
              <a:ea typeface="ＭＳ Ｐゴシック" charset="0"/>
              <a:cs typeface="ＭＳ Ｐゴシック" charset="0"/>
            </a:endParaRPr>
          </a:p>
        </p:txBody>
      </p:sp>
      <p:sp>
        <p:nvSpPr>
          <p:cNvPr id="3074" name="Rectangle 8"/>
          <p:cNvSpPr>
            <a:spLocks noGrp="1" noChangeArrowheads="1"/>
          </p:cNvSpPr>
          <p:nvPr>
            <p:ph type="subTitle" idx="1"/>
          </p:nvPr>
        </p:nvSpPr>
        <p:spPr>
          <a:xfrm>
            <a:off x="2133600" y="3276600"/>
            <a:ext cx="6091238" cy="1752600"/>
          </a:xfrm>
        </p:spPr>
        <p:txBody>
          <a:bodyPr/>
          <a:lstStyle/>
          <a:p>
            <a:pPr>
              <a:buFont typeface="Monotype Sorts" charset="0"/>
              <a:buNone/>
            </a:pPr>
            <a:r>
              <a:rPr lang="en-US" sz="3600" b="1" dirty="0">
                <a:solidFill>
                  <a:srgbClr val="993300"/>
                </a:solidFill>
                <a:latin typeface="Arial" charset="0"/>
                <a:ea typeface="ＭＳ Ｐゴシック" charset="0"/>
                <a:cs typeface="ＭＳ Ｐゴシック" charset="0"/>
              </a:rPr>
              <a:t>North Carolina Fire &amp; Rescue Commission </a:t>
            </a:r>
          </a:p>
          <a:p>
            <a:pPr>
              <a:buFont typeface="Monotype Sorts" charset="0"/>
              <a:buNone/>
            </a:pPr>
            <a:r>
              <a:rPr lang="en-US" sz="3600" b="1" dirty="0">
                <a:solidFill>
                  <a:srgbClr val="993300"/>
                </a:solidFill>
                <a:latin typeface="Arial" charset="0"/>
                <a:ea typeface="ＭＳ Ｐゴシック" charset="0"/>
                <a:cs typeface="ＭＳ Ｐゴシック" charset="0"/>
              </a:rPr>
              <a:t>Orientation &amp; </a:t>
            </a:r>
            <a:r>
              <a:rPr lang="en-US" sz="3600" b="1" dirty="0" smtClean="0">
                <a:solidFill>
                  <a:srgbClr val="993300"/>
                </a:solidFill>
                <a:latin typeface="Arial" charset="0"/>
                <a:ea typeface="ＭＳ Ｐゴシック" charset="0"/>
                <a:cs typeface="ＭＳ Ｐゴシック" charset="0"/>
              </a:rPr>
              <a:t>Safety</a:t>
            </a:r>
            <a:endParaRPr lang="en-US" sz="3600" b="1" dirty="0">
              <a:solidFill>
                <a:srgbClr val="993300"/>
              </a:solidFill>
              <a:latin typeface="Arial" charset="0"/>
              <a:ea typeface="ＭＳ Ｐゴシック" charset="0"/>
              <a:cs typeface="ＭＳ Ｐゴシック" charset="0"/>
            </a:endParaRPr>
          </a:p>
          <a:p>
            <a:pPr>
              <a:buFont typeface="Monotype Sorts" charset="0"/>
              <a:buNone/>
            </a:pPr>
            <a:r>
              <a:rPr lang="en-US" sz="3600" b="1" dirty="0">
                <a:solidFill>
                  <a:srgbClr val="993300"/>
                </a:solidFill>
                <a:latin typeface="Arial" charset="0"/>
                <a:ea typeface="ＭＳ Ｐゴシック" charset="0"/>
                <a:cs typeface="ＭＳ Ｐゴシック" charset="0"/>
              </a:rPr>
              <a:t>Updated </a:t>
            </a:r>
            <a:r>
              <a:rPr lang="en-US" sz="3600" b="1" dirty="0" smtClean="0">
                <a:solidFill>
                  <a:srgbClr val="993300"/>
                </a:solidFill>
                <a:latin typeface="Arial" charset="0"/>
                <a:ea typeface="ＭＳ Ｐゴシック" charset="0"/>
                <a:cs typeface="ＭＳ Ｐゴシック" charset="0"/>
              </a:rPr>
              <a:t>12/</a:t>
            </a:r>
            <a:r>
              <a:rPr lang="en-US" sz="3600" b="1" dirty="0">
                <a:solidFill>
                  <a:srgbClr val="993300"/>
                </a:solidFill>
                <a:latin typeface="Arial" charset="0"/>
                <a:ea typeface="ＭＳ Ｐゴシック" charset="0"/>
                <a:cs typeface="ＭＳ Ｐゴシック" charset="0"/>
              </a:rPr>
              <a:t>2011</a:t>
            </a:r>
          </a:p>
          <a:p>
            <a:pPr>
              <a:buFont typeface="Monotype Sorts" charset="0"/>
              <a:buNone/>
            </a:pPr>
            <a:endParaRPr lang="en-US" sz="3600" b="1" dirty="0">
              <a:solidFill>
                <a:srgbClr val="993300"/>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Transfer of Command</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Responsibilities of the command position:</a:t>
            </a:r>
          </a:p>
          <a:p>
            <a:pPr lvl="1"/>
            <a:r>
              <a:rPr lang="en-US" sz="2300" dirty="0" smtClean="0"/>
              <a:t>Assesses resource needs and orders, deploys, and releases needed resources.</a:t>
            </a:r>
          </a:p>
          <a:p>
            <a:pPr lvl="1"/>
            <a:r>
              <a:rPr lang="en-US" sz="2300" dirty="0" smtClean="0"/>
              <a:t>Coordinates overall emergency activities.</a:t>
            </a:r>
          </a:p>
          <a:p>
            <a:pPr lvl="1"/>
            <a:r>
              <a:rPr lang="en-US" sz="2300" dirty="0" smtClean="0"/>
              <a:t>Serves as the ultimate safety officer responsible for preventing fire fighter injuries and/or death.</a:t>
            </a:r>
          </a:p>
          <a:p>
            <a:pPr lvl="1"/>
            <a:r>
              <a:rPr lang="en-US" sz="2300" dirty="0" smtClean="0"/>
              <a:t>Coordinates activities of outside agencies.</a:t>
            </a:r>
          </a:p>
          <a:p>
            <a:pPr lvl="1"/>
            <a:r>
              <a:rPr lang="en-US" sz="2300" dirty="0" smtClean="0"/>
              <a:t>Authorizes information release to the media.</a:t>
            </a:r>
          </a:p>
          <a:p>
            <a:endParaRPr lang="en-US" dirty="0" smtClean="0">
              <a:latin typeface="Arial" charset="0"/>
              <a:ea typeface="ＭＳ Ｐゴシック" charset="0"/>
            </a:endParaRPr>
          </a:p>
          <a:p>
            <a:endParaRPr lang="en-US" dirty="0">
              <a:latin typeface="Arial" charset="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Transfer of Command</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t>Transfer of command is a critical function that must be accomplished efficiently and accurately. </a:t>
            </a:r>
          </a:p>
          <a:p>
            <a:r>
              <a:rPr lang="en-US" dirty="0" smtClean="0">
                <a:latin typeface="Arial" charset="0"/>
                <a:ea typeface="ＭＳ Ｐゴシック" charset="0"/>
              </a:rPr>
              <a:t>The general steps for transferring command include:</a:t>
            </a:r>
          </a:p>
          <a:p>
            <a:pPr lvl="1"/>
            <a:r>
              <a:rPr lang="en-US" dirty="0" smtClean="0"/>
              <a:t>Upon arrival of the higher-ranking officer the transfer of command will begin.</a:t>
            </a:r>
          </a:p>
          <a:p>
            <a:pPr lvl="1"/>
            <a:r>
              <a:rPr lang="en-US" sz="2800" dirty="0" smtClean="0"/>
              <a:t>Describe what has happened.</a:t>
            </a:r>
          </a:p>
          <a:p>
            <a:endParaRPr lang="en-US" dirty="0" smtClean="0">
              <a:latin typeface="Arial" charset="0"/>
              <a:ea typeface="ＭＳ Ｐゴシック" charset="0"/>
            </a:endParaRPr>
          </a:p>
          <a:p>
            <a:endParaRPr lang="en-US" dirty="0">
              <a:latin typeface="Arial" charset="0"/>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Transfer of Command</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Transfer of command steps:</a:t>
            </a:r>
          </a:p>
          <a:p>
            <a:pPr lvl="1"/>
            <a:r>
              <a:rPr lang="en-US" sz="2400" dirty="0" smtClean="0"/>
              <a:t>Whether anyone was / is injured or trapped.</a:t>
            </a:r>
          </a:p>
          <a:p>
            <a:pPr lvl="1"/>
            <a:r>
              <a:rPr lang="en-US" sz="2400" dirty="0" smtClean="0"/>
              <a:t>Whether the problem is stabilized or getting worse.</a:t>
            </a:r>
          </a:p>
          <a:p>
            <a:pPr lvl="1"/>
            <a:r>
              <a:rPr lang="en-US" sz="2400" dirty="0" smtClean="0"/>
              <a:t>What resources are on scene or en-route.</a:t>
            </a:r>
          </a:p>
          <a:p>
            <a:pPr lvl="1"/>
            <a:r>
              <a:rPr lang="en-US" sz="2400" dirty="0" smtClean="0"/>
              <a:t>Whether current resources are adequate for the situation or that more resources need to be called.</a:t>
            </a:r>
          </a:p>
          <a:p>
            <a:pPr lvl="1"/>
            <a:r>
              <a:rPr lang="en-US" sz="2400" dirty="0" smtClean="0"/>
              <a:t>The Firefighter II will then listen to the new IC repeat the status report to identify any miscommunication.</a:t>
            </a:r>
          </a:p>
          <a:p>
            <a:pPr lvl="1"/>
            <a:endParaRPr lang="en-US" dirty="0">
              <a:latin typeface="Arial" charset="0"/>
              <a:ea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Review</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t>Review the fact that the Firefighter II should be able to explain their role as a member of the fire department organization upon completion of this unit.</a:t>
            </a:r>
          </a:p>
          <a:p>
            <a:r>
              <a:rPr lang="en-US" dirty="0" smtClean="0"/>
              <a:t>Review and discuss each of the Firefighter </a:t>
            </a:r>
            <a:r>
              <a:rPr lang="en-US" dirty="0" smtClean="0"/>
              <a:t>II </a:t>
            </a:r>
            <a:r>
              <a:rPr lang="en-US" dirty="0" smtClean="0"/>
              <a:t>responsibilities in the assumption of Command.</a:t>
            </a:r>
          </a:p>
          <a:p>
            <a:r>
              <a:rPr lang="en-US" dirty="0" smtClean="0"/>
              <a:t>Reiterate each of the points that the Firefighter II must cover in the transfer of command </a:t>
            </a:r>
            <a:endParaRPr lang="en-US" dirty="0">
              <a:latin typeface="Arial"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xfrm>
            <a:off x="0" y="0"/>
            <a:ext cx="9144000" cy="800219"/>
          </a:xfrm>
        </p:spPr>
        <p:txBody>
          <a:bodyPr/>
          <a:lstStyle/>
          <a:p>
            <a:pPr algn="ctr">
              <a:defRPr/>
            </a:pPr>
            <a:r>
              <a:rPr lang="en-US" b="1" dirty="0">
                <a:latin typeface="Arial"/>
                <a:ea typeface="ＭＳ Ｐゴシック" charset="0"/>
                <a:cs typeface="Arial"/>
              </a:rPr>
              <a:t>Lesson</a:t>
            </a:r>
            <a:r>
              <a:rPr lang="en-US" b="1" dirty="0" smtClean="0">
                <a:latin typeface="Arial"/>
                <a:ea typeface="ＭＳ Ｐゴシック" charset="0"/>
                <a:cs typeface="Arial"/>
              </a:rPr>
              <a:t> Two </a:t>
            </a:r>
            <a:r>
              <a:rPr lang="en-US" b="1" dirty="0">
                <a:latin typeface="Arial"/>
                <a:ea typeface="ＭＳ Ｐゴシック" charset="0"/>
                <a:cs typeface="Arial"/>
              </a:rPr>
              <a:t>Firefighter </a:t>
            </a:r>
            <a:r>
              <a:rPr lang="en-US" b="1" dirty="0" smtClean="0">
                <a:latin typeface="Arial"/>
                <a:ea typeface="ＭＳ Ｐゴシック" charset="0"/>
                <a:cs typeface="Arial"/>
              </a:rPr>
              <a:t>II</a:t>
            </a:r>
            <a:endParaRPr lang="en-US" b="1" dirty="0">
              <a:latin typeface="Arial"/>
              <a:ea typeface="ＭＳ Ｐゴシック" charset="0"/>
              <a:cs typeface="Arial"/>
            </a:endParaRPr>
          </a:p>
        </p:txBody>
      </p:sp>
      <p:sp>
        <p:nvSpPr>
          <p:cNvPr id="4098" name="Rectangle 11"/>
          <p:cNvSpPr>
            <a:spLocks noGrp="1" noChangeArrowheads="1"/>
          </p:cNvSpPr>
          <p:nvPr>
            <p:ph type="body" idx="1"/>
          </p:nvPr>
        </p:nvSpPr>
        <p:spPr/>
        <p:txBody>
          <a:bodyPr/>
          <a:lstStyle/>
          <a:p>
            <a:pPr>
              <a:buFont typeface="Monotype Sorts" charset="0"/>
              <a:buNone/>
            </a:pPr>
            <a:r>
              <a:rPr lang="en-US" sz="2600" b="1" dirty="0">
                <a:latin typeface="Arial" charset="0"/>
                <a:ea typeface="ＭＳ Ｐゴシック" charset="0"/>
                <a:cs typeface="ＭＳ Ｐゴシック" charset="0"/>
              </a:rPr>
              <a:t>TERMINAL </a:t>
            </a:r>
            <a:r>
              <a:rPr lang="en-US" sz="2600" b="1" dirty="0" smtClean="0">
                <a:latin typeface="Arial" charset="0"/>
                <a:ea typeface="ＭＳ Ｐゴシック" charset="0"/>
                <a:cs typeface="ＭＳ Ｐゴシック" charset="0"/>
              </a:rPr>
              <a:t>OBJECTIVE</a:t>
            </a:r>
          </a:p>
          <a:p>
            <a:pPr>
              <a:buFont typeface="Monotype Sorts" charset="0"/>
              <a:buNone/>
            </a:pPr>
            <a:endParaRPr lang="en-US" sz="1400" b="1" dirty="0" smtClean="0">
              <a:latin typeface="Arial" charset="0"/>
              <a:ea typeface="ＭＳ Ｐゴシック" charset="0"/>
              <a:cs typeface="ＭＳ Ｐゴシック" charset="0"/>
            </a:endParaRPr>
          </a:p>
          <a:p>
            <a:r>
              <a:rPr lang="en-US" sz="2400" dirty="0" smtClean="0"/>
              <a:t>The Firefighter II candidate shall correctly describe the benefits provided to fire department personnel by the utilization of fire department safety standards and list those safety hazards common to operation of fire department tools and electrical equipment.</a:t>
            </a:r>
          </a:p>
          <a:p>
            <a:pPr>
              <a:buNone/>
            </a:pPr>
            <a:endParaRPr lang="en-US" sz="2400" dirty="0" smtClean="0"/>
          </a:p>
          <a:p>
            <a:pPr>
              <a:buNone/>
            </a:pPr>
            <a:endParaRPr lang="en-US" sz="2400" dirty="0" smtClean="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p:txBody>
      </p:sp>
      <p:pic>
        <p:nvPicPr>
          <p:cNvPr id="2" name="Pictur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495800"/>
            <a:ext cx="3657600" cy="20574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pPr>
              <a:defRPr/>
            </a:pPr>
            <a:r>
              <a:rPr lang="en-US" dirty="0">
                <a:latin typeface="FrnkGothITC Hv BT" charset="0"/>
                <a:ea typeface="ＭＳ Ｐゴシック" charset="0"/>
                <a:cs typeface="ＭＳ Ｐゴシック" charset="0"/>
              </a:rPr>
              <a:t>Enabling Objectives</a:t>
            </a:r>
          </a:p>
        </p:txBody>
      </p:sp>
      <p:sp>
        <p:nvSpPr>
          <p:cNvPr id="72706" name="Content Placeholder 2"/>
          <p:cNvSpPr>
            <a:spLocks noGrp="1"/>
          </p:cNvSpPr>
          <p:nvPr>
            <p:ph idx="1"/>
          </p:nvPr>
        </p:nvSpPr>
        <p:spPr>
          <a:xfrm>
            <a:off x="2362200" y="1066800"/>
            <a:ext cx="6477000" cy="3810000"/>
          </a:xfrm>
        </p:spPr>
        <p:txBody>
          <a:bodyPr/>
          <a:lstStyle/>
          <a:p>
            <a:pPr lvl="0"/>
            <a:r>
              <a:rPr lang="en-US" sz="2400" dirty="0" smtClean="0"/>
              <a:t>The Firefighter II candidate shall correctly define in writing the </a:t>
            </a:r>
            <a:r>
              <a:rPr lang="en-US" sz="2400" dirty="0" smtClean="0"/>
              <a:t>terms laws </a:t>
            </a:r>
            <a:r>
              <a:rPr lang="en-US" sz="2400" dirty="0" smtClean="0"/>
              <a:t>and standards</a:t>
            </a:r>
            <a:r>
              <a:rPr lang="en-US" sz="2400" dirty="0" smtClean="0"/>
              <a:t>.</a:t>
            </a:r>
            <a:endParaRPr lang="en-US" sz="2400" dirty="0" smtClean="0"/>
          </a:p>
          <a:p>
            <a:pPr lvl="0"/>
            <a:r>
              <a:rPr lang="en-US" sz="2400" dirty="0" smtClean="0"/>
              <a:t>The Firefighter II candidate shall correctly define in writing the goals and objectives as they pertain to safety policies.</a:t>
            </a:r>
          </a:p>
          <a:p>
            <a:pPr lvl="0"/>
            <a:r>
              <a:rPr lang="en-US" sz="2400" dirty="0" smtClean="0"/>
              <a:t>The Firefighter II candidate shall correctly identify in writing how laws and standards impact a fire department's safety program.</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dirty="0" smtClean="0">
                <a:latin typeface="FrnkGothITC Hv BT" charset="0"/>
                <a:ea typeface="ＭＳ Ｐゴシック" charset="0"/>
                <a:cs typeface="ＭＳ Ｐゴシック" charset="0"/>
              </a:rPr>
              <a:t>Enabling Objectives</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a:xfrm>
            <a:off x="2362200" y="1066800"/>
            <a:ext cx="6477000" cy="2895600"/>
          </a:xfrm>
        </p:spPr>
        <p:txBody>
          <a:bodyPr/>
          <a:lstStyle/>
          <a:p>
            <a:pPr lvl="0"/>
            <a:r>
              <a:rPr lang="en-US" sz="2400" dirty="0" smtClean="0"/>
              <a:t>The Firefighter II candidate shall correctly describe in writing the safety procedures to be used for fire service lighting equipment.</a:t>
            </a:r>
          </a:p>
          <a:p>
            <a:pPr lvl="0"/>
            <a:r>
              <a:rPr lang="en-US" sz="2400" dirty="0" smtClean="0"/>
              <a:t>The Firefighter II candidate, when given various hand or power tools, shall correctly describe in writing the respective safety hazards presented by each.</a:t>
            </a:r>
            <a:r>
              <a:rPr lang="en-US" dirty="0" smtClean="0"/>
              <a:t> </a:t>
            </a:r>
          </a:p>
        </p:txBody>
      </p:sp>
      <p:pic>
        <p:nvPicPr>
          <p:cNvPr id="3" name="Picture 2"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443" y="3922607"/>
            <a:ext cx="4191957" cy="278299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Enabling Objectives</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a:xfrm>
            <a:off x="2362200" y="1066800"/>
            <a:ext cx="6477000" cy="1752600"/>
          </a:xfrm>
        </p:spPr>
        <p:txBody>
          <a:bodyPr/>
          <a:lstStyle/>
          <a:p>
            <a:pPr lvl="0"/>
            <a:r>
              <a:rPr lang="en-US" sz="2400" dirty="0" smtClean="0"/>
              <a:t>The Firefighter II candidate, when given various power tools, shall correctly describe in writing the safety procedures for ensuring various power tools are in a “ready state”.  </a:t>
            </a:r>
          </a:p>
          <a:p>
            <a:pPr>
              <a:buNone/>
            </a:pPr>
            <a:r>
              <a:rPr lang="en-US" dirty="0" smtClean="0"/>
              <a:t> </a:t>
            </a:r>
          </a:p>
          <a:p>
            <a:endParaRPr lang="en-US" dirty="0">
              <a:latin typeface="Arial" charset="0"/>
              <a:ea typeface="ＭＳ Ｐゴシック" charset="0"/>
            </a:endParaRPr>
          </a:p>
        </p:txBody>
      </p:sp>
      <p:pic>
        <p:nvPicPr>
          <p:cNvPr id="4" name="Picture 3"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6" y="2826630"/>
            <a:ext cx="4114800" cy="1828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274430"/>
            <a:ext cx="4506686" cy="1752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35598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Laws &amp; Standards</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sz="3000" dirty="0" smtClean="0"/>
              <a:t>Laws: rules of conduct that are adopted and enforced by an authority having jurisdiction.</a:t>
            </a:r>
          </a:p>
          <a:p>
            <a:r>
              <a:rPr lang="en-US" sz="3000" dirty="0" smtClean="0"/>
              <a:t>Standards: criterion documents that are developed to serve as models or examples of desired performance behaviors.</a:t>
            </a:r>
          </a:p>
          <a:p>
            <a:pPr>
              <a:buNone/>
            </a:pPr>
            <a:endParaRPr lang="en-US" dirty="0" smtClean="0"/>
          </a:p>
          <a:p>
            <a:endParaRPr lang="en-US" dirty="0">
              <a:latin typeface="Arial"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Safety Policy Goals</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Goal - </a:t>
            </a:r>
            <a:r>
              <a:rPr lang="en-US" dirty="0" smtClean="0"/>
              <a:t>a broad, general, non- measurable statement of desired achievement.</a:t>
            </a:r>
          </a:p>
          <a:p>
            <a:pPr lvl="1"/>
            <a:r>
              <a:rPr lang="en-US" dirty="0" smtClean="0"/>
              <a:t>Prevent human suffering, deaths, injuries, illnesses, and exposures to hazardous atmospheres and contagious diseases.</a:t>
            </a:r>
          </a:p>
          <a:p>
            <a:pPr lvl="1"/>
            <a:r>
              <a:rPr lang="en-US" dirty="0" smtClean="0"/>
              <a:t>Prevent damage / loss of equipment</a:t>
            </a:r>
          </a:p>
          <a:p>
            <a:pPr lvl="1"/>
            <a:r>
              <a:rPr lang="en-US" dirty="0" smtClean="0"/>
              <a:t>Reduce the incidence and severity of accidents and hazardous exposures.</a:t>
            </a:r>
          </a:p>
          <a:p>
            <a:pPr lvl="1"/>
            <a:endParaRPr lang="en-US" dirty="0">
              <a:latin typeface="Arial" charset="0"/>
              <a:ea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xfrm>
            <a:off x="0" y="0"/>
            <a:ext cx="9144000" cy="800219"/>
          </a:xfrm>
        </p:spPr>
        <p:txBody>
          <a:bodyPr/>
          <a:lstStyle/>
          <a:p>
            <a:pPr algn="ctr">
              <a:defRPr/>
            </a:pPr>
            <a:r>
              <a:rPr lang="en-US" b="1" dirty="0">
                <a:latin typeface="Arial"/>
                <a:ea typeface="ＭＳ Ｐゴシック" charset="0"/>
                <a:cs typeface="Arial"/>
              </a:rPr>
              <a:t>Lesson One Firefighter </a:t>
            </a:r>
            <a:r>
              <a:rPr lang="en-US" b="1" dirty="0" smtClean="0">
                <a:latin typeface="Arial"/>
                <a:ea typeface="ＭＳ Ｐゴシック" charset="0"/>
                <a:cs typeface="Arial"/>
              </a:rPr>
              <a:t>II</a:t>
            </a:r>
            <a:endParaRPr lang="en-US" b="1" dirty="0">
              <a:latin typeface="Arial"/>
              <a:ea typeface="ＭＳ Ｐゴシック" charset="0"/>
              <a:cs typeface="Arial"/>
            </a:endParaRPr>
          </a:p>
        </p:txBody>
      </p:sp>
      <p:sp>
        <p:nvSpPr>
          <p:cNvPr id="4098" name="Rectangle 11"/>
          <p:cNvSpPr>
            <a:spLocks noGrp="1" noChangeArrowheads="1"/>
          </p:cNvSpPr>
          <p:nvPr>
            <p:ph type="body" idx="1"/>
          </p:nvPr>
        </p:nvSpPr>
        <p:spPr/>
        <p:txBody>
          <a:bodyPr/>
          <a:lstStyle/>
          <a:p>
            <a:pPr>
              <a:buFont typeface="Monotype Sorts" charset="0"/>
              <a:buNone/>
            </a:pPr>
            <a:r>
              <a:rPr lang="en-US" sz="2600" b="1" dirty="0">
                <a:latin typeface="Arial" charset="0"/>
                <a:ea typeface="ＭＳ Ｐゴシック" charset="0"/>
                <a:cs typeface="ＭＳ Ｐゴシック" charset="0"/>
              </a:rPr>
              <a:t>TERMINAL </a:t>
            </a:r>
            <a:r>
              <a:rPr lang="en-US" sz="2600" b="1" dirty="0" smtClean="0">
                <a:latin typeface="Arial" charset="0"/>
                <a:ea typeface="ＭＳ Ｐゴシック" charset="0"/>
                <a:cs typeface="ＭＳ Ｐゴシック" charset="0"/>
              </a:rPr>
              <a:t>OBJECTIVE</a:t>
            </a:r>
          </a:p>
          <a:p>
            <a:pPr>
              <a:buFont typeface="Monotype Sorts" charset="0"/>
              <a:buNone/>
            </a:pPr>
            <a:endParaRPr lang="en-US" sz="1400" b="1" dirty="0" smtClean="0">
              <a:latin typeface="Arial" charset="0"/>
              <a:ea typeface="ＭＳ Ｐゴシック" charset="0"/>
              <a:cs typeface="ＭＳ Ｐゴシック" charset="0"/>
            </a:endParaRPr>
          </a:p>
          <a:p>
            <a:r>
              <a:rPr lang="en-US" sz="2400" dirty="0" smtClean="0"/>
              <a:t>The Firefighter II candidate shall correctly describe their role within the organization as it relates to their job in emergency and non-emergency situations.</a:t>
            </a:r>
          </a:p>
          <a:p>
            <a:pPr>
              <a:buNone/>
            </a:pPr>
            <a:endParaRPr lang="en-US" sz="2400" dirty="0" smtClean="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p:txBody>
      </p:sp>
      <p:pic>
        <p:nvPicPr>
          <p:cNvPr id="4" name="Pictur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733800"/>
            <a:ext cx="45720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Safety Policy Objective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a:xfrm>
            <a:off x="2362200" y="1066800"/>
            <a:ext cx="6477000" cy="2362200"/>
          </a:xfrm>
        </p:spPr>
        <p:txBody>
          <a:bodyPr/>
          <a:lstStyle/>
          <a:p>
            <a:r>
              <a:rPr lang="en-US" dirty="0" smtClean="0">
                <a:latin typeface="Arial" charset="0"/>
                <a:ea typeface="ＭＳ Ｐゴシック" charset="0"/>
              </a:rPr>
              <a:t>Objective - </a:t>
            </a:r>
            <a:r>
              <a:rPr lang="en-US" dirty="0" smtClean="0"/>
              <a:t>a specific, measurable, achievable statement of intended accomplishment.  </a:t>
            </a:r>
          </a:p>
          <a:p>
            <a:pPr lvl="1"/>
            <a:r>
              <a:rPr lang="en-US" dirty="0" smtClean="0"/>
              <a:t>Objectives should always include a certain timeframe. </a:t>
            </a:r>
            <a:endParaRPr lang="en-US" dirty="0">
              <a:latin typeface="Arial" charset="0"/>
              <a:ea typeface="ＭＳ Ｐゴシック" charset="0"/>
            </a:endParaRPr>
          </a:p>
        </p:txBody>
      </p:sp>
      <p:pic>
        <p:nvPicPr>
          <p:cNvPr id="3" name="Picture 2" descr="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3352800"/>
            <a:ext cx="5043399" cy="28194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7886"/>
          </a:xfrm>
        </p:spPr>
        <p:txBody>
          <a:bodyPr/>
          <a:lstStyle/>
          <a:p>
            <a:pPr>
              <a:defRPr/>
            </a:pPr>
            <a:r>
              <a:rPr lang="en-US" sz="4000" dirty="0" smtClean="0">
                <a:latin typeface="FrnkGothITC Hv BT" charset="0"/>
                <a:ea typeface="ＭＳ Ｐゴシック" charset="0"/>
                <a:cs typeface="ＭＳ Ｐゴシック" charset="0"/>
              </a:rPr>
              <a:t>Laws &amp; Standards – Safety Program</a:t>
            </a:r>
            <a:endParaRPr lang="en-US" sz="4000"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solidFill>
                  <a:srgbClr val="0000FF"/>
                </a:solidFill>
              </a:rPr>
              <a:t>N.F.P.A. 1500 Standard on Fire Department Occupational Safety and Health Programs </a:t>
            </a:r>
            <a:r>
              <a:rPr lang="en-US" dirty="0" smtClean="0"/>
              <a:t>can serve as a guide in establishing objectives for making the fire service a safer place.</a:t>
            </a:r>
          </a:p>
          <a:p>
            <a:r>
              <a:rPr lang="en-US" dirty="0" smtClean="0">
                <a:solidFill>
                  <a:srgbClr val="0000FF"/>
                </a:solidFill>
              </a:rPr>
              <a:t>N.F.P.A. 1500 </a:t>
            </a:r>
            <a:r>
              <a:rPr lang="en-US" dirty="0" smtClean="0"/>
              <a:t>is a minimum standard, none of the objectives are intended to restrict a department or jurisdiction from exceeding the requirements specified by the standard. </a:t>
            </a:r>
            <a:endParaRPr lang="en-US" dirty="0">
              <a:latin typeface="Arial" charset="0"/>
              <a:ea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7886"/>
          </a:xfrm>
        </p:spPr>
        <p:txBody>
          <a:bodyPr/>
          <a:lstStyle/>
          <a:p>
            <a:pPr>
              <a:defRPr/>
            </a:pPr>
            <a:r>
              <a:rPr lang="en-US" sz="4000" dirty="0" smtClean="0">
                <a:latin typeface="FrnkGothITC Hv BT" charset="0"/>
                <a:ea typeface="ＭＳ Ｐゴシック" charset="0"/>
                <a:cs typeface="ＭＳ Ｐゴシック" charset="0"/>
              </a:rPr>
              <a:t>Laws &amp; Standards – Safety Program</a:t>
            </a:r>
            <a:endParaRPr lang="en-US" sz="4000"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pPr lvl="0"/>
            <a:r>
              <a:rPr lang="en-US" dirty="0" smtClean="0"/>
              <a:t>O.S.H.A.s Title 29 of the C.F.R. 1910.120 document involves, as it pertains to a fire departments safety and health program. Ref.: Title 29 of the Code of Federal Regulations (CFR) 1910.120, sub-part L.</a:t>
            </a:r>
          </a:p>
          <a:p>
            <a:endParaRPr lang="en-US" dirty="0">
              <a:latin typeface="Arial" charset="0"/>
              <a:ea typeface="ＭＳ Ｐゴシック" charset="0"/>
            </a:endParaRPr>
          </a:p>
        </p:txBody>
      </p:sp>
      <p:sp>
        <p:nvSpPr>
          <p:cNvPr id="3" name="TextBox 2"/>
          <p:cNvSpPr txBox="1"/>
          <p:nvPr/>
        </p:nvSpPr>
        <p:spPr>
          <a:xfrm rot="21222096">
            <a:off x="3126425" y="4210031"/>
            <a:ext cx="4587224" cy="1323439"/>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000" b="1" cap="all" dirty="0" smtClean="0">
                <a:ln w="0"/>
                <a:solidFill>
                  <a:schemeClr val="bg2"/>
                </a:solidFill>
                <a:effectLst>
                  <a:reflection blurRad="12700" stA="50000" endPos="50000" dist="5000" dir="5400000" sy="-100000" rotWithShape="0"/>
                </a:effectLst>
                <a:latin typeface="+mn-lt"/>
              </a:rPr>
              <a:t>1910.120</a:t>
            </a:r>
            <a:endParaRPr lang="en-US" sz="8000" b="1" cap="all" dirty="0">
              <a:ln w="0"/>
              <a:solidFill>
                <a:schemeClr val="bg2"/>
              </a:solidFill>
              <a:effectLst>
                <a:reflection blurRad="12700" stA="50000" endPos="50000" dist="5000" dir="5400000" sy="-100000" rotWithShape="0"/>
              </a:effectLst>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Lighting Equipment</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Fire Department lighting equipment procedures should meet the following:</a:t>
            </a:r>
          </a:p>
          <a:p>
            <a:pPr lvl="1"/>
            <a:r>
              <a:rPr lang="en-US" sz="2800" dirty="0" smtClean="0"/>
              <a:t>Run power plants at least once a week for at least 20 minutes, while powering an electrical device.</a:t>
            </a:r>
          </a:p>
          <a:p>
            <a:pPr lvl="1"/>
            <a:r>
              <a:rPr lang="en-US" sz="2800" dirty="0" smtClean="0"/>
              <a:t>Check fluid levels weekly.  Check gas and oil levels after every use.  Drain the power plant of all fluids if it is not to be in service for an extended period.</a:t>
            </a:r>
          </a:p>
          <a:p>
            <a:pPr>
              <a:buNone/>
            </a:pPr>
            <a:endParaRPr lang="en-US" dirty="0">
              <a:latin typeface="Arial"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Lighting Equipment</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sz="3000" dirty="0" smtClean="0"/>
              <a:t>Wear gloves when changing quartz bulbs.  Normal hand oil can cause a bulb to explode when it is energized.</a:t>
            </a:r>
          </a:p>
          <a:p>
            <a:r>
              <a:rPr lang="en-US" sz="3000" dirty="0" smtClean="0"/>
              <a:t>Inspect electrical cords at weekly intervals to ensure that the insulation is not damaged.</a:t>
            </a:r>
          </a:p>
          <a:p>
            <a:pPr lvl="1">
              <a:buNone/>
            </a:pPr>
            <a:endParaRPr lang="en-US" sz="2800" dirty="0" smtClean="0"/>
          </a:p>
          <a:p>
            <a:endParaRPr lang="en-US" dirty="0">
              <a:latin typeface="Arial" charset="0"/>
              <a:ea typeface="ＭＳ Ｐゴシック" charset="0"/>
            </a:endParaRPr>
          </a:p>
        </p:txBody>
      </p:sp>
      <p:pic>
        <p:nvPicPr>
          <p:cNvPr id="3" name="Picture 2" descr="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450960"/>
            <a:ext cx="2590800" cy="22669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Lighting Equipment</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Procedures:</a:t>
            </a:r>
          </a:p>
          <a:p>
            <a:pPr lvl="1"/>
            <a:r>
              <a:rPr lang="en-US" sz="2800" dirty="0" smtClean="0"/>
              <a:t>Inspect the spark plug, spark plug wire, and carburetor at weekly intervals. A spare spark plug should also be readily accessible.</a:t>
            </a:r>
          </a:p>
          <a:p>
            <a:pPr lvl="1"/>
            <a:r>
              <a:rPr lang="en-US" sz="2800" dirty="0" smtClean="0"/>
              <a:t>Test electrical devices for operating status while the power plant is running.</a:t>
            </a:r>
          </a:p>
          <a:p>
            <a:pPr lvl="1"/>
            <a:r>
              <a:rPr lang="en-US" sz="2800" dirty="0" smtClean="0"/>
              <a:t>Change extra gasoline approximately every three weeks to ensure freshness.</a:t>
            </a:r>
          </a:p>
          <a:p>
            <a:endParaRPr lang="en-US" dirty="0">
              <a:latin typeface="Arial"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Lighting Equipment</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Cords and connectors should meet the following recommendations:</a:t>
            </a:r>
          </a:p>
          <a:p>
            <a:pPr lvl="1"/>
            <a:r>
              <a:rPr lang="en-US" sz="2400" dirty="0" smtClean="0"/>
              <a:t>12-gauge 3-wire type (most common).</a:t>
            </a:r>
          </a:p>
          <a:p>
            <a:pPr lvl="1"/>
            <a:r>
              <a:rPr lang="en-US" sz="2400" dirty="0" smtClean="0"/>
              <a:t>Adequately insulated.</a:t>
            </a:r>
          </a:p>
          <a:p>
            <a:pPr lvl="1"/>
            <a:r>
              <a:rPr lang="en-US" sz="2400" dirty="0" smtClean="0"/>
              <a:t>Waterproof.</a:t>
            </a:r>
          </a:p>
          <a:p>
            <a:pPr lvl="1"/>
            <a:r>
              <a:rPr lang="en-US" sz="2400" dirty="0" smtClean="0"/>
              <a:t>Advantages of twist lock connectors</a:t>
            </a:r>
          </a:p>
          <a:p>
            <a:pPr lvl="1"/>
            <a:r>
              <a:rPr lang="en-US" sz="2400" dirty="0" smtClean="0"/>
              <a:t>Emphasize the importance of utilizing a ground-fault interrupter on any circuit being used at an incident.</a:t>
            </a:r>
          </a:p>
          <a:p>
            <a:pPr lvl="1"/>
            <a:r>
              <a:rPr lang="en-US" sz="2400" dirty="0" smtClean="0"/>
              <a:t>Explosion proof.</a:t>
            </a:r>
          </a:p>
          <a:p>
            <a:endParaRPr lang="en-US" dirty="0">
              <a:latin typeface="Arial" charset="0"/>
              <a:ea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Hand &amp; Power Tool Safety</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There are numerous fire service hand and power tools.</a:t>
            </a:r>
          </a:p>
          <a:p>
            <a:r>
              <a:rPr lang="en-US" dirty="0" smtClean="0">
                <a:latin typeface="Arial" charset="0"/>
                <a:ea typeface="ＭＳ Ｐゴシック" charset="0"/>
              </a:rPr>
              <a:t>It is essential that safety be paramount whenever using/operating tools.</a:t>
            </a:r>
          </a:p>
          <a:p>
            <a:r>
              <a:rPr lang="en-US" dirty="0" smtClean="0">
                <a:latin typeface="Arial" charset="0"/>
                <a:ea typeface="ＭＳ Ｐゴシック" charset="0"/>
              </a:rPr>
              <a:t>Review your fire department’s recommendations (SOPs / SOGs) as well as the manufacturers recommendations for safe use of hand and power tools. </a:t>
            </a:r>
            <a:endParaRPr lang="en-US" dirty="0">
              <a:latin typeface="Arial"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Hand &amp; Power Tool Safety</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All tools should be kept in a “ready state”.</a:t>
            </a:r>
          </a:p>
          <a:p>
            <a:pPr lvl="1"/>
            <a:r>
              <a:rPr lang="en-US" sz="2400" dirty="0" smtClean="0"/>
              <a:t>All power equipment should be full of fresh fuel.</a:t>
            </a:r>
          </a:p>
          <a:p>
            <a:pPr lvl="1"/>
            <a:r>
              <a:rPr lang="en-US" sz="2400" dirty="0" smtClean="0"/>
              <a:t>Damaged or dull blades should be replaced or repaired.</a:t>
            </a:r>
          </a:p>
          <a:p>
            <a:pPr lvl="1"/>
            <a:r>
              <a:rPr lang="en-US" sz="2400" dirty="0" smtClean="0"/>
              <a:t>Belts should be checked for correct operating tension and damaged.</a:t>
            </a:r>
          </a:p>
          <a:p>
            <a:pPr lvl="1"/>
            <a:r>
              <a:rPr lang="en-US" sz="2400" dirty="0" smtClean="0"/>
              <a:t>All hose fittings should be clean and clear of obstructions.</a:t>
            </a:r>
          </a:p>
          <a:p>
            <a:pPr lvl="1"/>
            <a:r>
              <a:rPr lang="en-US" sz="2400" dirty="0" smtClean="0"/>
              <a:t>All equipment should be clean and dry.</a:t>
            </a:r>
          </a:p>
          <a:p>
            <a:endParaRPr lang="en-US" dirty="0">
              <a:latin typeface="Arial" charset="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Hand &amp; Power Tool Safety</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Hand and power tools should be maintained and cleaned according to manufacturer recommendations.</a:t>
            </a:r>
          </a:p>
          <a:p>
            <a:r>
              <a:rPr lang="en-US" dirty="0" smtClean="0">
                <a:latin typeface="Arial" charset="0"/>
                <a:ea typeface="ＭＳ Ｐゴシック" charset="0"/>
              </a:rPr>
              <a:t>Maintenance records should be kept according to departmental SOPs / SOGs. Records should include:</a:t>
            </a:r>
          </a:p>
          <a:p>
            <a:pPr lvl="1"/>
            <a:r>
              <a:rPr lang="en-US" dirty="0" smtClean="0">
                <a:latin typeface="Arial" charset="0"/>
                <a:ea typeface="ＭＳ Ｐゴシック" charset="0"/>
              </a:rPr>
              <a:t>Damaged </a:t>
            </a:r>
            <a:r>
              <a:rPr lang="en-US" dirty="0" smtClean="0">
                <a:latin typeface="Arial" charset="0"/>
                <a:ea typeface="ＭＳ Ｐゴシック" charset="0"/>
              </a:rPr>
              <a:t>equipment.</a:t>
            </a:r>
            <a:endParaRPr lang="en-US" dirty="0" smtClean="0">
              <a:latin typeface="Arial" charset="0"/>
              <a:ea typeface="ＭＳ Ｐゴシック" charset="0"/>
            </a:endParaRPr>
          </a:p>
          <a:p>
            <a:pPr lvl="1"/>
            <a:r>
              <a:rPr lang="en-US" dirty="0" smtClean="0">
                <a:latin typeface="Arial" charset="0"/>
                <a:ea typeface="ＭＳ Ｐゴシック" charset="0"/>
              </a:rPr>
              <a:t>Maintenance </a:t>
            </a:r>
            <a:r>
              <a:rPr lang="en-US" dirty="0" smtClean="0">
                <a:latin typeface="Arial" charset="0"/>
                <a:ea typeface="ＭＳ Ｐゴシック" charset="0"/>
              </a:rPr>
              <a:t>record.</a:t>
            </a:r>
            <a:endParaRPr lang="en-US" dirty="0">
              <a:latin typeface="Arial" charset="0"/>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52500"/>
          </a:xfrm>
        </p:spPr>
        <p:txBody>
          <a:bodyPr/>
          <a:lstStyle/>
          <a:p>
            <a:pPr>
              <a:defRPr/>
            </a:pPr>
            <a:r>
              <a:rPr lang="en-US" dirty="0">
                <a:latin typeface="FrnkGothITC Hv BT" charset="0"/>
                <a:ea typeface="ＭＳ Ｐゴシック" charset="0"/>
                <a:cs typeface="ＭＳ Ｐゴシック" charset="0"/>
              </a:rPr>
              <a:t>Enabling Objectives</a:t>
            </a:r>
          </a:p>
        </p:txBody>
      </p:sp>
      <p:sp>
        <p:nvSpPr>
          <p:cNvPr id="72706" name="Content Placeholder 2"/>
          <p:cNvSpPr>
            <a:spLocks noGrp="1"/>
          </p:cNvSpPr>
          <p:nvPr>
            <p:ph idx="1"/>
          </p:nvPr>
        </p:nvSpPr>
        <p:spPr>
          <a:xfrm>
            <a:off x="2362200" y="1066800"/>
            <a:ext cx="6781800" cy="3810000"/>
          </a:xfrm>
        </p:spPr>
        <p:txBody>
          <a:bodyPr/>
          <a:lstStyle/>
          <a:p>
            <a:r>
              <a:rPr lang="en-US" dirty="0" smtClean="0"/>
              <a:t>The Firefighter II candidate shall correctly define in writing their role within the fire department </a:t>
            </a:r>
            <a:r>
              <a:rPr lang="en-US" altLang="ja-JP"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r>
              <a:rPr lang="en-US" dirty="0" smtClean="0"/>
              <a:t>The Firefighter II candidate shall correctly define in writing the responsibilities of assuming and transferring command within the Incident Command System </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4" name="Picture 1032" descr="C:\BEST\Hurr_Dennis\Dcp_0108.jpg"/>
          <p:cNvPicPr>
            <a:picLocks noChangeAspect="1" noChangeArrowheads="1"/>
          </p:cNvPicPr>
          <p:nvPr/>
        </p:nvPicPr>
        <p:blipFill>
          <a:blip r:embed="rId2">
            <a:lum contrast="6000"/>
            <a:extLst>
              <a:ext uri="{28A0092B-C50C-407E-A947-70E740481C1C}">
                <a14:useLocalDpi xmlns:a14="http://schemas.microsoft.com/office/drawing/2010/main" val="0"/>
              </a:ext>
            </a:extLst>
          </a:blip>
          <a:srcRect t="19620"/>
          <a:stretch>
            <a:fillRect/>
          </a:stretch>
        </p:blipFill>
        <p:spPr bwMode="auto">
          <a:xfrm>
            <a:off x="3200400" y="4663880"/>
            <a:ext cx="3505200" cy="2043497"/>
          </a:xfrm>
          <a:prstGeom prst="rect">
            <a:avLst/>
          </a:prstGeom>
          <a:ln w="38100" cap="sq">
            <a:solidFill>
              <a:srgbClr val="000000"/>
            </a:solidFill>
            <a:prstDash val="solid"/>
            <a:miter lim="800000"/>
          </a:ln>
          <a:effectLst>
            <a:glow rad="63500">
              <a:schemeClr val="accent1">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Review</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a:xfrm>
            <a:off x="2362200" y="1066800"/>
            <a:ext cx="6705600" cy="4648200"/>
          </a:xfrm>
        </p:spPr>
        <p:txBody>
          <a:bodyPr/>
          <a:lstStyle/>
          <a:p>
            <a:r>
              <a:rPr lang="en-US" dirty="0" smtClean="0"/>
              <a:t>Review the fact that the firefighter should be familiar with the laws and standards that impact firefighter safety, especially NFPA 1500.</a:t>
            </a:r>
          </a:p>
          <a:p>
            <a:r>
              <a:rPr lang="en-US" dirty="0" smtClean="0"/>
              <a:t>Review the safety considerations for the operation of power plants and lighting systems.</a:t>
            </a:r>
          </a:p>
          <a:p>
            <a:r>
              <a:rPr lang="en-US" dirty="0" smtClean="0"/>
              <a:t>Review the safety hazards associated with the various hand and power tools utilized by the firefighter. </a:t>
            </a:r>
            <a:endParaRPr lang="en-US" dirty="0">
              <a:latin typeface="Arial"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Firefighter II Role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The “Role” refers to an expected behavior in all types of pertinent situations with the associated expected results.</a:t>
            </a:r>
          </a:p>
          <a:p>
            <a:r>
              <a:rPr lang="en-US" dirty="0" smtClean="0">
                <a:latin typeface="Arial" charset="0"/>
                <a:ea typeface="ＭＳ Ｐゴシック" charset="0"/>
              </a:rPr>
              <a:t>The Role of the FF II can be broken down into two distinct categories:</a:t>
            </a:r>
          </a:p>
          <a:p>
            <a:pPr lvl="1"/>
            <a:r>
              <a:rPr lang="en-US" dirty="0" smtClean="0">
                <a:latin typeface="Arial" charset="0"/>
                <a:ea typeface="ＭＳ Ｐゴシック" charset="0"/>
              </a:rPr>
              <a:t>Non-combative</a:t>
            </a:r>
          </a:p>
          <a:p>
            <a:pPr lvl="1"/>
            <a:r>
              <a:rPr lang="en-US" dirty="0" smtClean="0">
                <a:latin typeface="Arial" charset="0"/>
                <a:ea typeface="ＭＳ Ｐゴシック" charset="0"/>
              </a:rPr>
              <a:t>Combative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Non-Combative Role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sz="3000" dirty="0" smtClean="0"/>
              <a:t>Exhibit leadership in the performance of any duty assignment.</a:t>
            </a:r>
          </a:p>
          <a:p>
            <a:r>
              <a:rPr lang="en-US" sz="3000" dirty="0" smtClean="0"/>
              <a:t>Exhibit a thorough knowledge of S.O.P.s, Rules and Regulations.</a:t>
            </a:r>
          </a:p>
          <a:p>
            <a:r>
              <a:rPr lang="en-US" sz="3000" dirty="0" smtClean="0"/>
              <a:t>Maintenance of equipment.</a:t>
            </a:r>
          </a:p>
          <a:p>
            <a:r>
              <a:rPr lang="en-US" sz="3000" dirty="0" smtClean="0"/>
              <a:t>Maintenance of quarters (station).</a:t>
            </a:r>
          </a:p>
          <a:p>
            <a:r>
              <a:rPr lang="en-US" dirty="0" smtClean="0"/>
              <a:t>Maintenance of physical abilities. </a:t>
            </a:r>
            <a:endParaRPr lang="en-US" dirty="0">
              <a:latin typeface="Arial"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Non-Combative Role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t>Awareness of safety in performance of all duties</a:t>
            </a:r>
          </a:p>
          <a:p>
            <a:r>
              <a:rPr lang="en-US" dirty="0" smtClean="0"/>
              <a:t>Take on additional responsibility of higher rank when required.</a:t>
            </a:r>
          </a:p>
          <a:p>
            <a:r>
              <a:rPr lang="en-US" dirty="0" smtClean="0"/>
              <a:t>Perform fire inspections within the jurisdiction.</a:t>
            </a:r>
          </a:p>
          <a:p>
            <a:r>
              <a:rPr lang="en-US" dirty="0" smtClean="0"/>
              <a:t>Train in accordance with required standards to a high degree of proficiency.</a:t>
            </a:r>
          </a:p>
          <a:p>
            <a:r>
              <a:rPr lang="en-US" dirty="0" smtClean="0"/>
              <a:t>Strive to maintain the professional image of the fire service when dealing with citizens.</a:t>
            </a:r>
          </a:p>
          <a:p>
            <a:endParaRPr lang="en-US" dirty="0">
              <a:latin typeface="Arial" charset="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Combative Role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a:xfrm>
            <a:off x="2362200" y="1066800"/>
            <a:ext cx="6477000" cy="3657600"/>
          </a:xfrm>
        </p:spPr>
        <p:txBody>
          <a:bodyPr/>
          <a:lstStyle/>
          <a:p>
            <a:pPr marL="342900" lvl="1" indent="-342900">
              <a:buClr>
                <a:srgbClr val="993300"/>
              </a:buClr>
              <a:buSzPct val="50000"/>
              <a:buFont typeface="Monotype Sorts" charset="0"/>
              <a:buChar char="n"/>
            </a:pPr>
            <a:r>
              <a:rPr lang="en-US" sz="2800" dirty="0" smtClean="0"/>
              <a:t>They must execute all orders in a timely and precise fashion.</a:t>
            </a:r>
          </a:p>
          <a:p>
            <a:pPr marL="342900" lvl="1" indent="-342900">
              <a:buClr>
                <a:srgbClr val="993300"/>
              </a:buClr>
              <a:buSzPct val="50000"/>
              <a:buFont typeface="Monotype Sorts" charset="0"/>
              <a:buChar char="n"/>
            </a:pPr>
            <a:r>
              <a:rPr lang="en-US" sz="2800" dirty="0" smtClean="0"/>
              <a:t>Explanation of procedures and methods should be unnecessary.  </a:t>
            </a:r>
          </a:p>
          <a:p>
            <a:pPr marL="342900" lvl="1" indent="-342900">
              <a:buClr>
                <a:srgbClr val="993300"/>
              </a:buClr>
              <a:buSzPct val="50000"/>
              <a:buFont typeface="Monotype Sorts" charset="0"/>
              <a:buChar char="n"/>
            </a:pPr>
            <a:r>
              <a:rPr lang="en-US" sz="2800" dirty="0" smtClean="0"/>
              <a:t>When required, a Firefighter II must be capable of assuming command of an operation until higher-ranking personnel are available. </a:t>
            </a:r>
          </a:p>
          <a:p>
            <a:pPr>
              <a:buNone/>
            </a:pPr>
            <a:endParaRPr lang="en-US" dirty="0">
              <a:latin typeface="Arial" charset="0"/>
              <a:ea typeface="ＭＳ Ｐゴシック" charset="0"/>
            </a:endParaRPr>
          </a:p>
        </p:txBody>
      </p:sp>
      <p:pic>
        <p:nvPicPr>
          <p:cNvPr id="3" name="Picture 2" descr="6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390" y="4755760"/>
            <a:ext cx="2971800" cy="1957039"/>
          </a:xfrm>
          <a:prstGeom prst="rect">
            <a:avLst/>
          </a:prstGeom>
          <a:effectLst>
            <a:glow rad="101600">
              <a:schemeClr val="accent2">
                <a:lumMod val="50000"/>
                <a:alpha val="75000"/>
              </a:schemeClr>
            </a:glow>
            <a:outerShdw dist="1155700" dir="3000000" sx="98000" sy="98000" algn="tl" rotWithShape="0">
              <a:prstClr val="black">
                <a:alpha val="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rotWithShape="1">
          <a:blip r:embed="rId2">
            <a:alphaModFix/>
            <a:lum bright="70000" contrast="-70000"/>
            <a:extLst>
              <a:ext uri="{BEBA8EAE-BF5A-486C-A8C5-ECC9F3942E4B}">
                <a14:imgProps xmlns:a14="http://schemas.microsoft.com/office/drawing/2010/main">
                  <a14:imgLayer r:embed="rId3">
                    <a14:imgEffect>
                      <a14:colorTemperature colorTemp="3348"/>
                    </a14:imgEffect>
                    <a14:imgEffect>
                      <a14:saturation sat="0"/>
                    </a14:imgEffect>
                    <a14:imgEffect>
                      <a14:brightnessContrast bright="-26000"/>
                    </a14:imgEffect>
                  </a14:imgLayer>
                </a14:imgProps>
              </a:ext>
              <a:ext uri="{28A0092B-C50C-407E-A947-70E740481C1C}">
                <a14:useLocalDpi xmlns:a14="http://schemas.microsoft.com/office/drawing/2010/main" val="0"/>
              </a:ext>
            </a:extLst>
          </a:blip>
          <a:srcRect b="12032"/>
          <a:stretch/>
        </p:blipFill>
        <p:spPr>
          <a:xfrm>
            <a:off x="0" y="959240"/>
            <a:ext cx="9144000" cy="5898760"/>
          </a:xfrm>
          <a:prstGeom prst="rect">
            <a:avLst/>
          </a:prstGeom>
        </p:spPr>
      </p:pic>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Combative Role</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latin typeface="Arial" charset="0"/>
                <a:ea typeface="ＭＳ Ｐゴシック" charset="0"/>
              </a:rPr>
              <a:t>Incident capabilities include:</a:t>
            </a:r>
          </a:p>
          <a:p>
            <a:pPr lvl="1"/>
            <a:r>
              <a:rPr lang="en-US" sz="2400" dirty="0" smtClean="0"/>
              <a:t>Respond to alarms in accordance with </a:t>
            </a:r>
            <a:r>
              <a:rPr lang="en-US" sz="2400" dirty="0" err="1" smtClean="0"/>
              <a:t>S.O.P.s</a:t>
            </a:r>
            <a:r>
              <a:rPr lang="en-US" sz="2400" dirty="0" smtClean="0"/>
              <a:t>, Rules and Regulations.</a:t>
            </a:r>
          </a:p>
          <a:p>
            <a:pPr lvl="1"/>
            <a:r>
              <a:rPr lang="en-US" sz="2400" dirty="0" smtClean="0"/>
              <a:t>Perform required fire ground function efficiently and safely.</a:t>
            </a:r>
          </a:p>
          <a:p>
            <a:pPr lvl="1"/>
            <a:r>
              <a:rPr lang="en-US" sz="2400" dirty="0" smtClean="0"/>
              <a:t>Assume and transfer command when necessary</a:t>
            </a:r>
          </a:p>
          <a:p>
            <a:pPr lvl="1"/>
            <a:r>
              <a:rPr lang="en-US" sz="2400" dirty="0" smtClean="0"/>
              <a:t>Relay any necessary information, and give location of alarms received from dispatch.</a:t>
            </a:r>
          </a:p>
          <a:p>
            <a:pPr lvl="1"/>
            <a:r>
              <a:rPr lang="en-US" sz="2400" dirty="0" smtClean="0"/>
              <a:t>Protect life and property to the highest degree possible.</a:t>
            </a:r>
          </a:p>
          <a:p>
            <a:pPr lvl="1"/>
            <a:r>
              <a:rPr lang="en-US" sz="2400" dirty="0" smtClean="0"/>
              <a:t>Perform to the highest levels of professionalism.</a:t>
            </a:r>
          </a:p>
          <a:p>
            <a:endParaRPr lang="en-US" dirty="0">
              <a:latin typeface="Arial" charset="0"/>
              <a:ea typeface="ＭＳ Ｐゴシック" charset="0"/>
            </a:endParaRPr>
          </a:p>
        </p:txBody>
      </p:sp>
      <p:pic>
        <p:nvPicPr>
          <p:cNvPr id="5" name="Picture 22" descr="OSFM - Colo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0000"/>
          <a:stretch/>
        </p:blipFill>
        <p:spPr bwMode="auto">
          <a:xfrm>
            <a:off x="0" y="1600200"/>
            <a:ext cx="2133600" cy="5262622"/>
          </a:xfrm>
          <a:prstGeom prst="rect">
            <a:avLst/>
          </a:prstGeom>
          <a:noFill/>
          <a:ln>
            <a:noFill/>
          </a:ln>
          <a:effectLst>
            <a:outerShdw blurRad="127000" dist="126999" dir="2700000" algn="ctr" rotWithShape="0">
              <a:srgbClr val="2D2F2A">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219"/>
          </a:xfrm>
        </p:spPr>
        <p:txBody>
          <a:bodyPr/>
          <a:lstStyle/>
          <a:p>
            <a:pPr>
              <a:defRPr/>
            </a:pPr>
            <a:r>
              <a:rPr lang="en-US" dirty="0" smtClean="0">
                <a:latin typeface="FrnkGothITC Hv BT" charset="0"/>
                <a:ea typeface="ＭＳ Ｐゴシック" charset="0"/>
                <a:cs typeface="ＭＳ Ｐゴシック" charset="0"/>
              </a:rPr>
              <a:t>Transfer of Command</a:t>
            </a:r>
            <a:endParaRPr lang="en-US" dirty="0">
              <a:latin typeface="FrnkGothITC Hv BT" charset="0"/>
              <a:ea typeface="ＭＳ Ｐゴシック" charset="0"/>
              <a:cs typeface="ＭＳ Ｐゴシック" charset="0"/>
            </a:endParaRPr>
          </a:p>
        </p:txBody>
      </p:sp>
      <p:sp>
        <p:nvSpPr>
          <p:cNvPr id="84994" name="Content Placeholder 2"/>
          <p:cNvSpPr>
            <a:spLocks noGrp="1"/>
          </p:cNvSpPr>
          <p:nvPr>
            <p:ph idx="1"/>
          </p:nvPr>
        </p:nvSpPr>
        <p:spPr/>
        <p:txBody>
          <a:bodyPr/>
          <a:lstStyle/>
          <a:p>
            <a:r>
              <a:rPr lang="en-US" dirty="0" smtClean="0"/>
              <a:t>In order to assume command of an incident, the Firefighter II must first understand the responsibilities of the command position.</a:t>
            </a:r>
          </a:p>
          <a:p>
            <a:pPr lvl="1"/>
            <a:r>
              <a:rPr lang="en-US" sz="2400" dirty="0" smtClean="0"/>
              <a:t>Assesses the incident priorities.</a:t>
            </a:r>
          </a:p>
          <a:p>
            <a:pPr lvl="1"/>
            <a:r>
              <a:rPr lang="en-US" sz="2400" dirty="0" smtClean="0"/>
              <a:t>Determines the incident’s strategic goals and tactical objectives.</a:t>
            </a:r>
          </a:p>
          <a:p>
            <a:pPr lvl="1"/>
            <a:r>
              <a:rPr lang="en-US" sz="2400" dirty="0" smtClean="0"/>
              <a:t>Develops or approves and implements the incident action plan. </a:t>
            </a:r>
          </a:p>
          <a:p>
            <a:pPr lvl="1"/>
            <a:r>
              <a:rPr lang="en-US" sz="2400" dirty="0" smtClean="0"/>
              <a:t>Develops an incident command structure appropriate for the incident.</a:t>
            </a:r>
          </a:p>
          <a:p>
            <a:pPr lvl="1"/>
            <a:endParaRPr lang="en-US" sz="2400" dirty="0" smtClean="0"/>
          </a:p>
          <a:p>
            <a:endParaRPr lang="en-US" dirty="0">
              <a:latin typeface="Arial" charset="0"/>
              <a:ea typeface="ＭＳ Ｐゴシック" charset="0"/>
            </a:endParaRPr>
          </a:p>
        </p:txBody>
      </p:sp>
    </p:spTree>
  </p:cSld>
  <p:clrMapOvr>
    <a:masterClrMapping/>
  </p:clrMapOvr>
</p:sld>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8590</TotalTime>
  <Words>1476</Words>
  <Application>Microsoft Macintosh PowerPoint</Application>
  <PresentationFormat>On-screen Show (4:3)</PresentationFormat>
  <Paragraphs>143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Generic (Online)</vt:lpstr>
      <vt:lpstr>Orientation &amp; Safety Firefighter II</vt:lpstr>
      <vt:lpstr>Lesson One Firefighter II</vt:lpstr>
      <vt:lpstr>Enabling Objectives</vt:lpstr>
      <vt:lpstr>Firefighter II Role</vt:lpstr>
      <vt:lpstr>Non-Combative Role</vt:lpstr>
      <vt:lpstr>Non-Combative Role</vt:lpstr>
      <vt:lpstr>Combative Role</vt:lpstr>
      <vt:lpstr>Combative Role</vt:lpstr>
      <vt:lpstr>Transfer of Command</vt:lpstr>
      <vt:lpstr>Transfer of Command</vt:lpstr>
      <vt:lpstr>Transfer of Command</vt:lpstr>
      <vt:lpstr>Transfer of Command</vt:lpstr>
      <vt:lpstr>Review</vt:lpstr>
      <vt:lpstr>Lesson Two Firefighter II</vt:lpstr>
      <vt:lpstr>Enabling Objectives</vt:lpstr>
      <vt:lpstr>Enabling Objectives</vt:lpstr>
      <vt:lpstr>Enabling Objectives</vt:lpstr>
      <vt:lpstr>Laws &amp; Standards</vt:lpstr>
      <vt:lpstr>Safety Policy Goals</vt:lpstr>
      <vt:lpstr>Safety Policy Objective</vt:lpstr>
      <vt:lpstr>Laws &amp; Standards – Safety Program</vt:lpstr>
      <vt:lpstr>Laws &amp; Standards – Safety Program</vt:lpstr>
      <vt:lpstr>Lighting Equipment</vt:lpstr>
      <vt:lpstr>Lighting Equipment</vt:lpstr>
      <vt:lpstr>Lighting Equipment</vt:lpstr>
      <vt:lpstr>Lighting Equipment</vt:lpstr>
      <vt:lpstr>Hand &amp; Power Tool Safety</vt:lpstr>
      <vt:lpstr>Hand &amp; Power Tool Safety</vt:lpstr>
      <vt:lpstr>Hand &amp; Power Tool Safety</vt:lpstr>
      <vt:lpstr>Review</vt:lpstr>
    </vt:vector>
  </TitlesOfParts>
  <Manager>C Best</Manager>
  <Company>NC Dept. of Insurance, OSFM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&amp; Safety I</dc:title>
  <dc:subject/>
  <dc:creator>R&amp;PD</dc:creator>
  <cp:keywords>Orientation, Safety, Fire and rescue, North Carolina, Pocket Tools Training</cp:keywords>
  <dc:description/>
  <cp:lastModifiedBy>Chris Best</cp:lastModifiedBy>
  <cp:revision>155</cp:revision>
  <dcterms:created xsi:type="dcterms:W3CDTF">2011-12-12T15:03:30Z</dcterms:created>
  <dcterms:modified xsi:type="dcterms:W3CDTF">2011-12-15T15:10:54Z</dcterms:modified>
  <cp:category>Training</cp:category>
</cp:coreProperties>
</file>